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</p:sldMasterIdLst>
  <p:notesMasterIdLst>
    <p:notesMasterId r:id="rId38"/>
  </p:notesMasterIdLst>
  <p:sldIdLst>
    <p:sldId id="259" r:id="rId4"/>
    <p:sldId id="273" r:id="rId5"/>
    <p:sldId id="274" r:id="rId6"/>
    <p:sldId id="275" r:id="rId7"/>
    <p:sldId id="288" r:id="rId8"/>
    <p:sldId id="261" r:id="rId9"/>
    <p:sldId id="262" r:id="rId10"/>
    <p:sldId id="267" r:id="rId11"/>
    <p:sldId id="268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301" r:id="rId33"/>
    <p:sldId id="300" r:id="rId34"/>
    <p:sldId id="302" r:id="rId35"/>
    <p:sldId id="303" r:id="rId36"/>
    <p:sldId id="304" r:id="rId3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DE64D-4B6D-4D84-8993-C60ED856220D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88056-1E65-45D1-9979-BC0DDDC4D8E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884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f3430012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7f3430012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322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6494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0425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2575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5702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5672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2150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487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04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140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943BF8C0-DCB6-AFF2-0D38-62C61AC5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>
            <a:extLst>
              <a:ext uri="{FF2B5EF4-FFF2-40B4-BE49-F238E27FC236}">
                <a16:creationId xmlns:a16="http://schemas.microsoft.com/office/drawing/2014/main" id="{324EA84F-01C6-4A84-1F0C-2365C9FBE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>
            <a:extLst>
              <a:ext uri="{FF2B5EF4-FFF2-40B4-BE49-F238E27FC236}">
                <a16:creationId xmlns:a16="http://schemas.microsoft.com/office/drawing/2014/main" id="{C5676614-5D3C-22F9-6A66-DEF08E2ACE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8257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318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78E41D8E-FA12-CB4C-19EA-A7DA55CE7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f34300120_0_84:notes">
            <a:extLst>
              <a:ext uri="{FF2B5EF4-FFF2-40B4-BE49-F238E27FC236}">
                <a16:creationId xmlns:a16="http://schemas.microsoft.com/office/drawing/2014/main" id="{7807DF39-C10B-2290-A242-9EF959228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7f34300120_0_84:notes">
            <a:extLst>
              <a:ext uri="{FF2B5EF4-FFF2-40B4-BE49-F238E27FC236}">
                <a16:creationId xmlns:a16="http://schemas.microsoft.com/office/drawing/2014/main" id="{42380AD8-1873-CFE6-41A7-3FDE6C36CD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8971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2401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328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895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08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BFFE48CF-F86F-4DAF-1489-693274E52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>
            <a:extLst>
              <a:ext uri="{FF2B5EF4-FFF2-40B4-BE49-F238E27FC236}">
                <a16:creationId xmlns:a16="http://schemas.microsoft.com/office/drawing/2014/main" id="{DAD183CC-C75F-3D34-5BDE-0C5906364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>
            <a:extLst>
              <a:ext uri="{FF2B5EF4-FFF2-40B4-BE49-F238E27FC236}">
                <a16:creationId xmlns:a16="http://schemas.microsoft.com/office/drawing/2014/main" id="{B2E6A5A8-7428-11B3-8C6D-860366D221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893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234B6BFC-4598-B2C6-3453-416D7DDF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>
            <a:extLst>
              <a:ext uri="{FF2B5EF4-FFF2-40B4-BE49-F238E27FC236}">
                <a16:creationId xmlns:a16="http://schemas.microsoft.com/office/drawing/2014/main" id="{8F92FE8E-8626-B66D-03D1-F3DEEABFBE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>
            <a:extLst>
              <a:ext uri="{FF2B5EF4-FFF2-40B4-BE49-F238E27FC236}">
                <a16:creationId xmlns:a16="http://schemas.microsoft.com/office/drawing/2014/main" id="{2A622F0C-D8F1-EA88-5805-391DEE5157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229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E5BDF891-06ED-2C00-0C24-0D8A1812C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f34300120_0_84:notes">
            <a:extLst>
              <a:ext uri="{FF2B5EF4-FFF2-40B4-BE49-F238E27FC236}">
                <a16:creationId xmlns:a16="http://schemas.microsoft.com/office/drawing/2014/main" id="{4EEE159E-ED0A-08CF-D6BC-0828BA2A4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7f34300120_0_84:notes">
            <a:extLst>
              <a:ext uri="{FF2B5EF4-FFF2-40B4-BE49-F238E27FC236}">
                <a16:creationId xmlns:a16="http://schemas.microsoft.com/office/drawing/2014/main" id="{E521EFA4-4E2A-BA2E-35C4-8008EFDA28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176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6782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2973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6b1f885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22d6b1f885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644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66585-1D43-B560-6E82-61526CF1C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B9F00A-CCA6-16FB-7622-00DC0EDBE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1F0494-A958-7E0B-0769-1AD8287A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76B7E-D01B-20C5-24AF-37779AA4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A8CFA8-B300-869F-2ECB-14E5BD20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9256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4AE2F-059C-2F3B-7D87-F4F428A4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99EAD22-C8D4-FB4B-D8B1-D9177E968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7A97C3-DA88-14D5-9E5E-96AC1F3E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97DF4B-44FF-965E-53E0-0B28B6B2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F166E8-BD02-DF6C-584F-15D82EB3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239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569970-839D-C747-A5F7-6BEEA4BBF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F0E1B9-297B-EA4E-C614-37552FB8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E76674-7579-3F8F-8518-3A7F11E7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D06602-5466-0D52-5634-5DB8903B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3757F-68E7-B371-5BA3-3D6262A8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585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9049" y="4519"/>
            <a:ext cx="88605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335360" y="980728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11698154" y="6617245"/>
            <a:ext cx="4941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661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 descr="portada powerpoin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88181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ctrTitle"/>
          </p:nvPr>
        </p:nvSpPr>
        <p:spPr>
          <a:xfrm>
            <a:off x="1007435" y="3861048"/>
            <a:ext cx="10363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1828800" y="4653136"/>
            <a:ext cx="85344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dt" idx="10"/>
          </p:nvPr>
        </p:nvSpPr>
        <p:spPr>
          <a:xfrm>
            <a:off x="47328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ftr" idx="11"/>
          </p:nvPr>
        </p:nvSpPr>
        <p:spPr>
          <a:xfrm>
            <a:off x="4165600" y="6669360"/>
            <a:ext cx="38607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9264352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81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9049" y="4519"/>
            <a:ext cx="88605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dt" idx="10"/>
          </p:nvPr>
        </p:nvSpPr>
        <p:spPr>
          <a:xfrm>
            <a:off x="47328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ftr" idx="11"/>
          </p:nvPr>
        </p:nvSpPr>
        <p:spPr>
          <a:xfrm>
            <a:off x="4165600" y="6669360"/>
            <a:ext cx="38607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9264352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335360" y="980728"/>
            <a:ext cx="109728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1739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 descr="portada powerpoin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688181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ctrTitle"/>
          </p:nvPr>
        </p:nvSpPr>
        <p:spPr>
          <a:xfrm>
            <a:off x="1007435" y="3861048"/>
            <a:ext cx="10363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1828800" y="4653136"/>
            <a:ext cx="85344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dt" idx="10"/>
          </p:nvPr>
        </p:nvSpPr>
        <p:spPr>
          <a:xfrm>
            <a:off x="47328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ftr" idx="11"/>
          </p:nvPr>
        </p:nvSpPr>
        <p:spPr>
          <a:xfrm>
            <a:off x="4165600" y="6669360"/>
            <a:ext cx="38607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9264352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262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9049" y="4519"/>
            <a:ext cx="88605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dt" idx="10"/>
          </p:nvPr>
        </p:nvSpPr>
        <p:spPr>
          <a:xfrm>
            <a:off x="47328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ftr" idx="11"/>
          </p:nvPr>
        </p:nvSpPr>
        <p:spPr>
          <a:xfrm>
            <a:off x="4165600" y="6669360"/>
            <a:ext cx="38607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9264352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335360" y="980728"/>
            <a:ext cx="109728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0603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782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855DB-1665-CF9D-1D92-15E912CC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E22062-E839-6CDB-E53C-9D5641613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2B91B6-6E71-DF82-29D2-1205FD5B6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041A0F-A564-BFB2-C54A-2DC30B7B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BD52B9-A03E-9FF1-316A-A49B8552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325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A8178-02F5-B3E5-8F30-F2841830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5D68BA-0442-7C60-5DC7-53978B55A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7E96FE-5B89-3E1D-523C-5A6A2C36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79163-4101-E408-9FA3-2F69E6B4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1FB8CF-1CD7-6CA8-0986-32524B6A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792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A7058-63B1-9CD5-6AD9-5E96987E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787D81-90C1-6B4C-457E-DED9A9385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85F647-28B4-0780-FDE3-A2DB7F0F0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1083A0-EF7D-8F63-388C-7B6C81E62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23B333-64E5-D79C-177F-D0C8A0B8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3D698D-8F6A-73A8-4D58-CFC0E383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123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1AB63-E3CA-F3C6-ADDD-E36A9DEF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469577-90F0-F5C7-11D7-EFE3668CB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4E19D-E48A-701F-2287-86F612AB7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BC237B-C69E-04FF-CDFE-39CEDFBCD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73C7BF-B33E-BBF2-6A04-54399114F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F5BCF23-DE58-3F0F-AB00-018ACF4C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3615FB-5516-8730-C87E-C2CE33895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10EBE-2982-8A54-2F12-8FBDAD9C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859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3BA34-7791-01B0-C704-4A1778B1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ECBA9F-CEE4-EF79-A886-75E54664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6ADEE2-1329-1506-B2CA-A974E5F6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4F464F6-4A06-E687-153D-93C501B6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706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D7687B-CC87-CEF4-B13B-1D58FF8F4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F711F7E-2CCD-661E-8357-F314A757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E489A3-5564-87E0-D6E4-5EB19565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419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2FD13-F035-36BB-3F07-B6D7CE7F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A984C1-4193-FA66-A5B9-270421DA8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EB43FF-5FF4-B670-DABF-47F6948E1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A0EE89-60BE-486F-A531-67687DB8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CCC9A4-1354-9761-120B-1034A68F7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46BA19-5FBC-0CE4-B88B-EF96A254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966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D2641-D3EC-D7B7-BE8A-C03B7769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9341B4-A54D-BB16-4E58-C932088B22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9B00CC-ED8E-D3D4-7E67-7774034DA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59C6E7-B43F-594B-1748-6593F676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463A16-9DB6-FDA4-3EA2-41582195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AE03F7-B1BB-4062-2AE5-8E3C32F2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12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7C5605C-AA7A-1576-6AD3-59034E16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903FC7-5DEB-6AE2-5FE9-76F59BA22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A0190A-7790-C94D-62CC-E79711221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C3AD6-729F-4D31-9583-EBE3FD049FAF}" type="datetimeFigureOut">
              <a:rPr lang="es-CL" smtClean="0"/>
              <a:t>18-01-2025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E45B8D-B6BE-9DD7-E69D-E7E12666E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02DBFA-3679-8831-4B0A-25E491552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43CC-302A-42E2-AA13-67DF261FBA7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8383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604000"/>
            <a:ext cx="91439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60363" y="67331"/>
            <a:ext cx="1958404" cy="5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7012317" cy="649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9049" y="4519"/>
            <a:ext cx="88605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335360" y="980728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47328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4165600" y="6669360"/>
            <a:ext cx="38607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9264352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0875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604000"/>
            <a:ext cx="91439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60363" y="67331"/>
            <a:ext cx="1958404" cy="5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7012317" cy="649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9049" y="4519"/>
            <a:ext cx="88605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335360" y="980728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dt" idx="10"/>
          </p:nvPr>
        </p:nvSpPr>
        <p:spPr>
          <a:xfrm>
            <a:off x="47328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4165600" y="6669360"/>
            <a:ext cx="38607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9264352" y="6669360"/>
            <a:ext cx="284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06534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ashee87.github.io/data%20science/general/Clustering-with-Scikit-with-GIF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dlNM96sHi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jcontreras@udla.cl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92832" y="1482"/>
            <a:ext cx="6216252" cy="659587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/>
          <p:nvPr/>
        </p:nvSpPr>
        <p:spPr>
          <a:xfrm>
            <a:off x="0" y="6565900"/>
            <a:ext cx="12192000" cy="292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9200" y="406400"/>
            <a:ext cx="3060701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4196080" y="4052832"/>
            <a:ext cx="7835469" cy="1829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MAGÍSTER EN DATA SCIENCE &amp;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DIPLOMADO EN DATA SCIENCE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FACULTAD DE INGENIERÍA Y NEGOCIOS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Javier Contreras Reyes                       18 de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Enero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2025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5FB260D-D099-8AB0-8B55-6956F83F1ED1}"/>
              </a:ext>
            </a:extLst>
          </p:cNvPr>
          <p:cNvSpPr txBox="1"/>
          <p:nvPr/>
        </p:nvSpPr>
        <p:spPr>
          <a:xfrm>
            <a:off x="4874220" y="2222199"/>
            <a:ext cx="7160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/>
              <a:t>Métodos no supervisados en </a:t>
            </a:r>
          </a:p>
          <a:p>
            <a:pPr algn="ctr"/>
            <a:r>
              <a:rPr lang="es-CL" sz="3200" b="1" dirty="0"/>
              <a:t>Machine </a:t>
            </a:r>
            <a:r>
              <a:rPr lang="es-CL" sz="3200" b="1" dirty="0" err="1"/>
              <a:t>Learning</a:t>
            </a:r>
            <a:endParaRPr lang="es-CL"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410475" y="937026"/>
            <a:ext cx="5500928" cy="543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Concepto central: jerarquía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Se sigue la misma idea central del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clustering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: los objetos que están dentro de un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están a menor distancia entre ellos que entre otros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clusters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La metodología jerárquica inspira un diagrama de árbol. Cada grupo o nodo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 se puede unir a grupos o nodos sucesores.  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Este árbol se le conoce como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dendograma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y permite visualizar muy bien las jerarquías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 diferencia del k-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means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el número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no 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es un input, sino que, los determinará         automáticamente a partir de un criterio de distancia.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 err="1"/>
              <a:t>Clustering</a:t>
            </a:r>
            <a:r>
              <a:rPr lang="es-ES" sz="3200" b="1" dirty="0"/>
              <a:t> jerárquico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DBAF8A-4008-C077-FBFC-AC4963CA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64" y="1928745"/>
            <a:ext cx="6386405" cy="300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5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391156" y="937027"/>
            <a:ext cx="5561527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Inicio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: Cada observación comienza como su propio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 Esto significa que si tenemos N observaciones, comenzamos con N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Proceso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: En cada paso, los dos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más similares se fusionan en un solo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 Esta similitud a menudo se mide utilizando alguna métrica de distancia (como la distancia euclidiana) y un tipo de enlace (como el enlace completo, que considera la mayor distancia entre los miembros de los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Final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: El proceso continúa hasta que todas las observaciones se agrupan en un solo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 El resultado es una jerarquía de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que puede ser visualizada con un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dendrograma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</a:t>
            </a:r>
          </a:p>
          <a:p>
            <a:pPr marL="45085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Clustering </a:t>
            </a:r>
            <a:r>
              <a:rPr lang="en-US" sz="3200" b="1" dirty="0" err="1"/>
              <a:t>jeráquico</a:t>
            </a:r>
            <a:r>
              <a:rPr lang="en-US" sz="3200" b="1" dirty="0"/>
              <a:t> </a:t>
            </a:r>
            <a:r>
              <a:rPr lang="en-US" sz="3200" b="1" dirty="0" err="1"/>
              <a:t>aglomerativo</a:t>
            </a:r>
            <a:endParaRPr lang="en-US" sz="32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52E2DE-AFA2-6D26-901D-B9D7E9C3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62" y="1440914"/>
            <a:ext cx="51339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4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391156" y="937027"/>
            <a:ext cx="5561527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Inicio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: Todas las observaciones comienzan como un solo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 Esto significa que comenzamos con 1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que contiene todas las N observaciones.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Proceso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: En cada paso, el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más "divisible" se divide en dos. La "divisibilidad" a menudo se determina en función de una medida de disimilitud interna del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(como la varianza interna del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Final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: El proceso continúa hasta que cada observación es su propio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 Al igual que con el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Clustering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Jerárquico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Aglomerativo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el resultado es una jerarquía de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que puede ser visualizada con un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dendrograma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Clustering </a:t>
            </a:r>
            <a:r>
              <a:rPr lang="en-US" sz="3200" b="1" dirty="0" err="1"/>
              <a:t>jeráquico</a:t>
            </a:r>
            <a:r>
              <a:rPr lang="en-US" sz="3200" b="1" dirty="0"/>
              <a:t> </a:t>
            </a:r>
            <a:r>
              <a:rPr lang="en-US" sz="3200" b="1" dirty="0" err="1"/>
              <a:t>divisivo</a:t>
            </a:r>
            <a:endParaRPr lang="en-US" sz="32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F673D3-D93C-E463-79C6-6EE70133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069" y="1671503"/>
            <a:ext cx="48577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4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410474" y="937027"/>
            <a:ext cx="7130105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tabLst/>
              <a:defRPr/>
            </a:pPr>
            <a:r>
              <a:rPr kumimoji="0" lang="es-ES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¿Qué es un </a:t>
            </a:r>
            <a:r>
              <a:rPr kumimoji="0" lang="es-ES" sz="2000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dendrograma</a:t>
            </a:r>
            <a:r>
              <a:rPr kumimoji="0" lang="es-ES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?</a:t>
            </a:r>
          </a:p>
          <a:p>
            <a:pPr marL="45085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Visualización de los </a:t>
            </a:r>
            <a:r>
              <a:rPr kumimoji="0" lang="es-ES" sz="2000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clusters</a:t>
            </a:r>
            <a:r>
              <a:rPr kumimoji="0" lang="es-ES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jerárquicos en forma de árbol y que resume el proceso de agrupación en un análisis de conglomerados. </a:t>
            </a:r>
          </a:p>
          <a:p>
            <a:pPr marL="45085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Los objetos similares se conectan mediante enlaces cuya posición en el diagrama está determinada por el nivel de similitud / disimilitud entre los objetos.</a:t>
            </a:r>
          </a:p>
          <a:p>
            <a:pPr marL="45085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lang="es-E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Como ya habíamos adelantado:</a:t>
            </a:r>
          </a:p>
          <a:p>
            <a:pPr marL="908050" lvl="1" indent="-342900">
              <a:lnSpc>
                <a:spcPct val="150000"/>
              </a:lnSpc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defRPr/>
            </a:pPr>
            <a:r>
              <a:rPr lang="es-E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Cada fusión se representa como un nodo. </a:t>
            </a:r>
          </a:p>
          <a:p>
            <a:pPr marL="908050" lvl="1" indent="-342900">
              <a:lnSpc>
                <a:spcPct val="150000"/>
              </a:lnSpc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defRPr/>
            </a:pPr>
            <a:r>
              <a:rPr lang="es-E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La altura del nodo en el gráfico representa la distancia entre los dos </a:t>
            </a:r>
            <a:r>
              <a:rPr lang="es-ES" sz="20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clusters</a:t>
            </a:r>
            <a:r>
              <a:rPr lang="es-E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 se combinaron.</a:t>
            </a:r>
          </a:p>
          <a:p>
            <a:pPr marL="45085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endParaRPr lang="es-ES"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085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endParaRPr kumimoji="0" lang="es-ES" sz="20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Dendrogramas</a:t>
            </a:r>
            <a:endParaRPr lang="en-US" sz="32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F0FBA5-B7E4-02D1-1F95-8DBC4D75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547" y="1223492"/>
            <a:ext cx="2998855" cy="48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9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410475" y="937027"/>
            <a:ext cx="6196387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085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lang="es-E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La </a:t>
            </a: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altura en la que dos "ramas" se fusionan representa la distancia entre los dos </a:t>
            </a:r>
            <a:r>
              <a:rPr kumimoji="0" lang="es-ES" sz="1600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clusters</a:t>
            </a: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que se están fusionando</a:t>
            </a:r>
          </a:p>
          <a:p>
            <a:pPr marL="45085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Los </a:t>
            </a:r>
            <a:r>
              <a:rPr kumimoji="0" lang="es-ES" sz="1600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clusters</a:t>
            </a: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que son más similares entre sí se fusionan a alturas más bajas, mientras que los </a:t>
            </a:r>
            <a:r>
              <a:rPr kumimoji="0" lang="es-ES" sz="1600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clusters</a:t>
            </a: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que son menos similares se fusionan a alturas más altas.</a:t>
            </a:r>
          </a:p>
          <a:p>
            <a:pPr marL="45085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 decir, al moverse hacia arriba en el </a:t>
            </a:r>
            <a:r>
              <a:rPr kumimoji="0" lang="es-ES" sz="1600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dendrograma</a:t>
            </a: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los </a:t>
            </a:r>
            <a:r>
              <a:rPr kumimoji="0" lang="es-ES" sz="1600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clusters</a:t>
            </a: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se vuelven cada vez menos similares entre sí.</a:t>
            </a:r>
          </a:p>
          <a:p>
            <a:pPr marL="45085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Al final, todo converge en un solo </a:t>
            </a:r>
            <a:r>
              <a:rPr kumimoji="0" lang="es-ES" sz="1600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</a:t>
            </a: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que contiene todas las observaciones.</a:t>
            </a:r>
          </a:p>
          <a:p>
            <a:pPr marL="45085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mano, es un ejercicio laborioso</a:t>
            </a:r>
            <a:r>
              <a:rPr lang="es-E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  <a:endParaRPr kumimoji="0" lang="es-ES" sz="16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Creación</a:t>
            </a:r>
            <a:r>
              <a:rPr lang="en-US" sz="3200" b="1" dirty="0"/>
              <a:t> de un </a:t>
            </a:r>
            <a:r>
              <a:rPr lang="en-US" sz="3200" b="1" dirty="0" err="1"/>
              <a:t>dendrograma</a:t>
            </a:r>
            <a:endParaRPr lang="en-US" sz="3200" b="1" dirty="0"/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C8819007-A6E4-CDA3-F261-45E00E608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2" y="2662329"/>
            <a:ext cx="5382296" cy="24220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6391F86-3740-826B-CC73-A02B3B789852}"/>
              </a:ext>
            </a:extLst>
          </p:cNvPr>
          <p:cNvSpPr txBox="1"/>
          <p:nvPr/>
        </p:nvSpPr>
        <p:spPr>
          <a:xfrm>
            <a:off x="9019419" y="5775104"/>
            <a:ext cx="30552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i="1" dirty="0"/>
              <a:t>Gif sacado de </a:t>
            </a:r>
            <a:r>
              <a:rPr lang="es-ES" sz="1050" i="1" dirty="0">
                <a:hlinkClick r:id="rId4"/>
              </a:rPr>
              <a:t>https://dashee87.github.io/data%20science/general/Clustering-with-Scikit-with-GIFs/</a:t>
            </a:r>
            <a:r>
              <a:rPr lang="es-ES" sz="1050" i="1" dirty="0"/>
              <a:t> </a:t>
            </a:r>
            <a:endParaRPr lang="es-CL" sz="1050" i="1" dirty="0"/>
          </a:p>
        </p:txBody>
      </p:sp>
    </p:spTree>
    <p:extLst>
      <p:ext uri="{BB962C8B-B14F-4D97-AF65-F5344CB8AC3E}">
        <p14:creationId xmlns:p14="http://schemas.microsoft.com/office/powerpoint/2010/main" val="24352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410474" y="937027"/>
            <a:ext cx="11222726" cy="551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¿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Qué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és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?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Density-based spatial clustering of applications with noise (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grupamiento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espacial basado en densidad de aplicaciones con ruido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Fue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propuesto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por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Martin Ester, Hans-Peter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Kriegel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Jörg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Sander y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Xiaowei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Xu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en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1996. </a:t>
            </a:r>
            <a:r>
              <a:rPr kumimoji="0" lang="es-E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Es un método de </a:t>
            </a:r>
            <a:r>
              <a:rPr kumimoji="0" lang="es-E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clusterización</a:t>
            </a:r>
            <a:r>
              <a:rPr kumimoji="0" lang="es-E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ideal para buscar patrones de agrupación en el espacio físico.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¿Cómo funciona?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Agrupa los puntos que están más cercanos respecto a alguna métrica (como la distancia euclidiana). Para este algoritmo, se tiene que cada </a:t>
            </a:r>
            <a:r>
              <a:rPr kumimoji="0" lang="es-E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contendrá un mínimo de puntos.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¿Cuándo utilizarlo?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Es más adecuado para los datos en los que los métodos jerárquicos no funcionan del todo bien debido al ruido y los valores atípicos.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DBSCAN</a:t>
            </a:r>
          </a:p>
        </p:txBody>
      </p:sp>
    </p:spTree>
    <p:extLst>
      <p:ext uri="{BB962C8B-B14F-4D97-AF65-F5344CB8AC3E}">
        <p14:creationId xmlns:p14="http://schemas.microsoft.com/office/powerpoint/2010/main" val="187944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410474" y="937027"/>
            <a:ext cx="11222726" cy="551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Este método tiene sus ventajas y desventajas respecto otros métodos de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clusterización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: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Ventajas: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1. DBSCAN no necesita que se especifique el número de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clusters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2. Es más fácil de implementar y de entender.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3. Con este método podemos garantizar que cada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tendrá un mínimo número de puntos.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Desventajas: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1. DBSCAN es menos rápido que K-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Means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2. No funciona bien en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clusters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de diferentes densidades.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3. Los parámetros deben ser elegidos con mayor cuidado o precisión.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Ventajas</a:t>
            </a:r>
            <a:r>
              <a:rPr lang="en-US" sz="3200" b="1" dirty="0"/>
              <a:t> y </a:t>
            </a:r>
            <a:r>
              <a:rPr lang="en-US" sz="3200" b="1" dirty="0" err="1"/>
              <a:t>desventajas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6047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156474" y="500263"/>
            <a:ext cx="6102086" cy="597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Considere un conjunto de puntos a ser agrupados en un espacio determinado. DBSCAN clasifica los puntos como puntos núcleo, puntos densamente-alcanzables, o ruido de la siguiente forma: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1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1. Un punto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es un punto núcleo si al menos </a:t>
            </a:r>
            <a:r>
              <a:rPr kumimoji="0" lang="es-ES" sz="16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minPts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puntos están a una distancia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ε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de él (puntos directamente alcanzables desde p). No es posible tener puntos directamente alcanzables desde un punto que no sea un núcleo.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1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2. Un punto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es alcanzable desde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si existen una secuencia de puntos p(1),…,p(n) [p(1)=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p(n)=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], tal que p(i+1) es directamente alcanzable desde p(i); </a:t>
            </a:r>
            <a:r>
              <a:rPr kumimoji="0" lang="es-ES" sz="16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i.e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todos los puntos de la secuencia deben ser puntos núcleos, con la posible excepción de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El </a:t>
            </a:r>
            <a:r>
              <a:rPr lang="en-US" sz="3200" b="1" dirty="0" err="1"/>
              <a:t>algoritmo</a:t>
            </a:r>
            <a:r>
              <a:rPr lang="en-US" sz="3200" b="1" dirty="0"/>
              <a:t> DBSCAN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48D5A4-DD7E-3E5B-0CBA-82860A157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320" y="652663"/>
            <a:ext cx="4903206" cy="355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2;p21">
            <a:extLst>
              <a:ext uri="{FF2B5EF4-FFF2-40B4-BE49-F238E27FC236}">
                <a16:creationId xmlns:a16="http://schemas.microsoft.com/office/drawing/2014/main" id="{655204FE-3A82-DA78-09D0-7E7A4CDBFB05}"/>
              </a:ext>
            </a:extLst>
          </p:cNvPr>
          <p:cNvSpPr txBox="1"/>
          <p:nvPr/>
        </p:nvSpPr>
        <p:spPr>
          <a:xfrm>
            <a:off x="6512560" y="4227807"/>
            <a:ext cx="5268966" cy="232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Los puntos marcados como A son puntos núcleo. Los puntos B y C son densamente alcanzables desde A y densamente conectados con A, y pertenecen al mismo clúster. El punto N es un punto ruidoso que no es núcleo ni densamente alcanzable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MinPts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=3 o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MinPts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=4).</a:t>
            </a:r>
          </a:p>
        </p:txBody>
      </p:sp>
    </p:spTree>
    <p:extLst>
      <p:ext uri="{BB962C8B-B14F-4D97-AF65-F5344CB8AC3E}">
        <p14:creationId xmlns:p14="http://schemas.microsoft.com/office/powerpoint/2010/main" val="156639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156474" y="500263"/>
            <a:ext cx="6102086" cy="597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3. Un punto que no sea alcanzable desde cualquier otro punto es considerado ruido.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1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4. Si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es un punto núcleo, é</a:t>
            </a:r>
            <a:r>
              <a:rPr kumimoji="0" lang="es-ES" sz="16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ste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forma un </a:t>
            </a:r>
            <a:r>
              <a:rPr kumimoji="0" lang="es-ES" sz="16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junto a otros puntos (núcleo o no) que sean alcanzables desde él. Cada </a:t>
            </a:r>
            <a:r>
              <a:rPr kumimoji="0" lang="es-ES" sz="16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contiene al menos un punto núcleo. Los puntos no núcleos alcanzables pueden pertenecer a un </a:t>
            </a:r>
            <a:r>
              <a:rPr kumimoji="0" lang="es-ES" sz="16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cluster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pero actúan como una barrera puesto que no es posible alcanzar más puntos desde éstos.</a:t>
            </a: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endParaRPr kumimoji="0" lang="es-ES" sz="1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5. Dos puntos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y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están conectados densamente si existe un punto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tal que ambos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y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son directamente alcanzables desde </a:t>
            </a:r>
            <a:r>
              <a:rPr kumimoji="0" lang="es-ES" sz="16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 La relación estar densamente conectado es </a:t>
            </a:r>
            <a:r>
              <a:rPr kumimoji="0" lang="es-ES" sz="165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simétrica</a:t>
            </a:r>
            <a:r>
              <a:rPr kumimoji="0" lang="es-ES" sz="1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El </a:t>
            </a:r>
            <a:r>
              <a:rPr lang="en-US" sz="3200" b="1" dirty="0" err="1"/>
              <a:t>algoritmo</a:t>
            </a:r>
            <a:r>
              <a:rPr lang="en-US" sz="3200" b="1" dirty="0"/>
              <a:t> DBSCAN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48D5A4-DD7E-3E5B-0CBA-82860A157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320" y="652663"/>
            <a:ext cx="4903206" cy="355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2;p21">
            <a:extLst>
              <a:ext uri="{FF2B5EF4-FFF2-40B4-BE49-F238E27FC236}">
                <a16:creationId xmlns:a16="http://schemas.microsoft.com/office/drawing/2014/main" id="{655204FE-3A82-DA78-09D0-7E7A4CDBFB05}"/>
              </a:ext>
            </a:extLst>
          </p:cNvPr>
          <p:cNvSpPr txBox="1"/>
          <p:nvPr/>
        </p:nvSpPr>
        <p:spPr>
          <a:xfrm>
            <a:off x="6512560" y="4227807"/>
            <a:ext cx="5268966" cy="232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Los puntos marcados como A son puntos núcleo. Los puntos B y C son densamente alcanzables desde A y densamente conectados con A, y pertenecen al mismo clúster. El punto N es un punto ruidoso que no es núcleo ni densamente alcanzable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MinPts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=3 o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MinPts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=4).</a:t>
            </a:r>
          </a:p>
        </p:txBody>
      </p:sp>
    </p:spTree>
    <p:extLst>
      <p:ext uri="{BB962C8B-B14F-4D97-AF65-F5344CB8AC3E}">
        <p14:creationId xmlns:p14="http://schemas.microsoft.com/office/powerpoint/2010/main" val="3238805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125994" y="687301"/>
            <a:ext cx="6559286" cy="56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tabLst/>
              <a:defRPr/>
            </a:pPr>
            <a:r>
              <a:rPr kumimoji="0" lang="es-E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DBSCAN requiere dos parámetros: </a:t>
            </a:r>
          </a:p>
          <a:p>
            <a:pPr marL="10795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tabLst/>
              <a:defRPr/>
            </a:pPr>
            <a:endParaRPr lang="es-ES" sz="20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0795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tabLst/>
              <a:defRPr/>
            </a:pPr>
            <a:r>
              <a:rPr lang="es-ES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lang="es-E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(e</a:t>
            </a:r>
            <a:r>
              <a:rPr kumimoji="0" lang="es-ES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psilon</a:t>
            </a:r>
            <a:r>
              <a:rPr kumimoji="0" lang="es-E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</a:t>
            </a:r>
            <a:r>
              <a:rPr lang="es-ES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:</a:t>
            </a:r>
            <a:r>
              <a:rPr kumimoji="0" lang="es-E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define el radio de la vecindad alrededor del punto 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x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 Se llama </a:t>
            </a:r>
            <a:r>
              <a:rPr lang="es-ES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-vecindad de 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x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</a:t>
            </a:r>
          </a:p>
          <a:p>
            <a:pPr marL="10795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tabLst/>
              <a:defRPr/>
            </a:pPr>
            <a:endParaRPr kumimoji="0" lang="es-E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10795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tabLst/>
              <a:defRPr/>
            </a:pP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minPts</a:t>
            </a:r>
            <a:r>
              <a:rPr kumimoji="0" lang="es-E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: número mínimo de puntos requeridos para que una región se considere densa (dentro de la </a:t>
            </a:r>
          </a:p>
          <a:p>
            <a:pPr marL="10795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tabLst/>
              <a:defRPr/>
            </a:pPr>
            <a:r>
              <a:rPr lang="es-ES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-vecindad de 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x</a:t>
            </a:r>
            <a:r>
              <a:rPr kumimoji="0" lang="es-E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)​.</a:t>
            </a:r>
          </a:p>
          <a:p>
            <a:pPr marL="10795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tabLst/>
              <a:defRPr/>
            </a:pPr>
            <a:endParaRPr kumimoji="0" lang="es-ES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Parámetros</a:t>
            </a:r>
            <a:r>
              <a:rPr lang="en-US" sz="3200" b="1" dirty="0"/>
              <a:t> del DBSCAN</a:t>
            </a:r>
          </a:p>
        </p:txBody>
      </p:sp>
      <p:pic>
        <p:nvPicPr>
          <p:cNvPr id="3076" name="Picture 4" descr="Density based clustering basic idea - minimal point and epsilon">
            <a:extLst>
              <a:ext uri="{FF2B5EF4-FFF2-40B4-BE49-F238E27FC236}">
                <a16:creationId xmlns:a16="http://schemas.microsoft.com/office/drawing/2014/main" id="{9AEDE3E3-3BA1-2DFF-5A11-D7BD4DD1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30" y="687300"/>
            <a:ext cx="5107976" cy="239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2;p21">
            <a:extLst>
              <a:ext uri="{FF2B5EF4-FFF2-40B4-BE49-F238E27FC236}">
                <a16:creationId xmlns:a16="http://schemas.microsoft.com/office/drawing/2014/main" id="{72FB4DFB-F168-0792-7245-C25A8BE80FBF}"/>
              </a:ext>
            </a:extLst>
          </p:cNvPr>
          <p:cNvSpPr txBox="1"/>
          <p:nvPr/>
        </p:nvSpPr>
        <p:spPr>
          <a:xfrm>
            <a:off x="6858000" y="3253610"/>
            <a:ext cx="5035286" cy="335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tabLst/>
              <a:defRPr/>
            </a:pP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La figura muestra los diferentes tipos de puntos (puntos centrales, puntos fronterizos y puntos atípicos) utilizando </a:t>
            </a:r>
            <a:r>
              <a:rPr kumimoji="0" lang="es-ES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MinPts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= 6. Aquí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x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es un punto central porque </a:t>
            </a:r>
            <a:r>
              <a:rPr lang="es-E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e(x) 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= 6,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y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es un punto fronterizo porque </a:t>
            </a:r>
            <a:r>
              <a:rPr lang="es-E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e(y) 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&lt; </a:t>
            </a:r>
            <a:r>
              <a:rPr kumimoji="0" lang="es-ES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MinPts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pero pertenece al vecindario </a:t>
            </a:r>
            <a:r>
              <a:rPr lang="es-ES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e(x)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 Finalmente, </a:t>
            </a:r>
            <a:r>
              <a:rPr kumimoji="0" lang="es-E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z</a:t>
            </a:r>
            <a:r>
              <a:rPr kumimoji="0" lang="es-E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es un punto de ruido.</a:t>
            </a:r>
          </a:p>
        </p:txBody>
      </p:sp>
    </p:spTree>
    <p:extLst>
      <p:ext uri="{BB962C8B-B14F-4D97-AF65-F5344CB8AC3E}">
        <p14:creationId xmlns:p14="http://schemas.microsoft.com/office/powerpoint/2010/main" val="202036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7E171ADE-5BAF-A411-C55F-FA874E9DE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>
            <a:extLst>
              <a:ext uri="{FF2B5EF4-FFF2-40B4-BE49-F238E27FC236}">
                <a16:creationId xmlns:a16="http://schemas.microsoft.com/office/drawing/2014/main" id="{79FFDA30-3A29-1D14-2CD6-8A0912374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Inteligencia</a:t>
            </a:r>
            <a:r>
              <a:rPr lang="en-US" sz="3200" b="1" dirty="0"/>
              <a:t> Artificial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345985-E76A-88EB-F496-0656D4C4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" y="805490"/>
            <a:ext cx="9875520" cy="56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410474" y="904830"/>
            <a:ext cx="6383132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65150" lvl="1">
              <a:lnSpc>
                <a:spcPct val="150000"/>
              </a:lnSpc>
              <a:buClr>
                <a:srgbClr val="000000"/>
              </a:buClr>
              <a:buSzPts val="2100"/>
              <a:defRPr/>
            </a:pPr>
            <a:endParaRPr lang="es-ES"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Clustering | </a:t>
            </a:r>
            <a:r>
              <a:rPr lang="en-US" sz="3200" b="1" dirty="0" err="1"/>
              <a:t>métricas</a:t>
            </a:r>
            <a:r>
              <a:rPr lang="en-US" sz="3200" b="1" dirty="0"/>
              <a:t> </a:t>
            </a:r>
            <a:r>
              <a:rPr lang="en-US" sz="3200" b="1" dirty="0" err="1"/>
              <a:t>internas</a:t>
            </a:r>
            <a:endParaRPr lang="en-US" sz="32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F884C65-8B31-34FC-B70D-87E4D6CD2838}"/>
              </a:ext>
            </a:extLst>
          </p:cNvPr>
          <p:cNvSpPr txBox="1"/>
          <p:nvPr/>
        </p:nvSpPr>
        <p:spPr>
          <a:xfrm>
            <a:off x="7821273" y="4158362"/>
            <a:ext cx="3960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Ilustración de la cohesión y superación. Fuente: [1]</a:t>
            </a:r>
            <a:endParaRPr lang="es-CL" sz="1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2CB912A-5A3E-6CEA-D3D6-EE4795F2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915" y="2511917"/>
            <a:ext cx="5172771" cy="1705914"/>
          </a:xfrm>
          <a:prstGeom prst="rect">
            <a:avLst/>
          </a:prstGeom>
        </p:spPr>
      </p:pic>
      <p:sp>
        <p:nvSpPr>
          <p:cNvPr id="7" name="Google Shape;142;p21">
            <a:extLst>
              <a:ext uri="{FF2B5EF4-FFF2-40B4-BE49-F238E27FC236}">
                <a16:creationId xmlns:a16="http://schemas.microsoft.com/office/drawing/2014/main" id="{5EB0ADF7-92ED-D544-E5B0-87214BAB5AB8}"/>
              </a:ext>
            </a:extLst>
          </p:cNvPr>
          <p:cNvSpPr txBox="1"/>
          <p:nvPr/>
        </p:nvSpPr>
        <p:spPr>
          <a:xfrm>
            <a:off x="410474" y="937027"/>
            <a:ext cx="6198282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Las validaciones internas pueden ser por </a:t>
            </a:r>
            <a:r>
              <a:rPr kumimoji="0" lang="es-ES" sz="16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cohesión</a:t>
            </a:r>
            <a:r>
              <a:rPr kumimoji="0" lang="es-ES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 </a:t>
            </a:r>
            <a:r>
              <a:rPr kumimoji="0" lang="es-ES" sz="16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separación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lang="es-E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La cohesión mide que tan cerca están los puntos dentro de su </a:t>
            </a:r>
            <a:r>
              <a:rPr lang="es-ES" sz="16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cluster</a:t>
            </a:r>
            <a:endParaRPr lang="es-ES"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400" lvl="1" indent="-349250">
              <a:lnSpc>
                <a:spcPct val="150000"/>
              </a:lnSpc>
              <a:buClr>
                <a:srgbClr val="000000"/>
              </a:buClr>
              <a:buSzPts val="2100"/>
              <a:buFont typeface="Arial"/>
              <a:buChar char="●"/>
              <a:defRPr/>
            </a:pPr>
            <a:r>
              <a:rPr lang="es-E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Generalmente, se usa la suma de las distancias al cuadrado entre los puntos y el centroide del </a:t>
            </a:r>
            <a:r>
              <a:rPr lang="es-ES" sz="16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cluster</a:t>
            </a:r>
            <a:endParaRPr lang="es-ES"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lang="es-E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La separación mide que tan lejos están los </a:t>
            </a:r>
            <a:r>
              <a:rPr lang="es-ES" sz="16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clusters</a:t>
            </a:r>
            <a:r>
              <a:rPr lang="es-E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unos de otros</a:t>
            </a:r>
          </a:p>
          <a:p>
            <a:pPr marL="914400" lvl="1" indent="-349250">
              <a:lnSpc>
                <a:spcPct val="150000"/>
              </a:lnSpc>
              <a:buClr>
                <a:srgbClr val="000000"/>
              </a:buClr>
              <a:buSzPts val="2100"/>
              <a:buFont typeface="Arial"/>
              <a:buChar char="●"/>
              <a:defRPr/>
            </a:pPr>
            <a:r>
              <a:rPr lang="es-E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 puede usar los criterios de enlace vistos en la clase de clustering jerárquico</a:t>
            </a:r>
          </a:p>
          <a:p>
            <a:pPr marL="457200" indent="-349250">
              <a:lnSpc>
                <a:spcPct val="150000"/>
              </a:lnSpc>
              <a:buClr>
                <a:srgbClr val="000000"/>
              </a:buClr>
              <a:buSzPts val="2100"/>
              <a:buFont typeface="Arial"/>
              <a:buChar char="●"/>
              <a:defRPr/>
            </a:pPr>
            <a:r>
              <a:rPr lang="es-E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El coeficiente de la silueta es una combinación entre la separación y la cohesión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endParaRPr lang="es-ES"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endParaRPr lang="es-ES"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49250">
              <a:lnSpc>
                <a:spcPct val="150000"/>
              </a:lnSpc>
              <a:buClr>
                <a:srgbClr val="000000"/>
              </a:buClr>
              <a:buSzPts val="2100"/>
              <a:buFont typeface="Arial"/>
              <a:buChar char="●"/>
              <a:defRPr/>
            </a:pPr>
            <a:endParaRPr lang="es-ES" sz="16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565150" lvl="1">
              <a:lnSpc>
                <a:spcPct val="150000"/>
              </a:lnSpc>
              <a:buClr>
                <a:srgbClr val="000000"/>
              </a:buClr>
              <a:buSzPts val="2100"/>
              <a:defRPr/>
            </a:pPr>
            <a:endParaRPr lang="es-ES"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420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E081EACA-C573-DC75-07D1-7DEABFAE1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>
            <a:extLst>
              <a:ext uri="{FF2B5EF4-FFF2-40B4-BE49-F238E27FC236}">
                <a16:creationId xmlns:a16="http://schemas.microsoft.com/office/drawing/2014/main" id="{64D3C559-CF65-C195-40DC-16A9ED039A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92832" y="1482"/>
            <a:ext cx="6216252" cy="659587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>
            <a:extLst>
              <a:ext uri="{FF2B5EF4-FFF2-40B4-BE49-F238E27FC236}">
                <a16:creationId xmlns:a16="http://schemas.microsoft.com/office/drawing/2014/main" id="{8F7CC496-95F3-76A6-12E2-FA6119F606E5}"/>
              </a:ext>
            </a:extLst>
          </p:cNvPr>
          <p:cNvSpPr/>
          <p:nvPr/>
        </p:nvSpPr>
        <p:spPr>
          <a:xfrm>
            <a:off x="0" y="6565900"/>
            <a:ext cx="12192000" cy="292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>
            <a:extLst>
              <a:ext uri="{FF2B5EF4-FFF2-40B4-BE49-F238E27FC236}">
                <a16:creationId xmlns:a16="http://schemas.microsoft.com/office/drawing/2014/main" id="{7E70E31E-5EBE-2482-34A1-24D9534F60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9200" y="406400"/>
            <a:ext cx="3060701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>
            <a:extLst>
              <a:ext uri="{FF2B5EF4-FFF2-40B4-BE49-F238E27FC236}">
                <a16:creationId xmlns:a16="http://schemas.microsoft.com/office/drawing/2014/main" id="{70DCF6B1-4D46-77D9-286C-D244ADDD175D}"/>
              </a:ext>
            </a:extLst>
          </p:cNvPr>
          <p:cNvSpPr txBox="1"/>
          <p:nvPr/>
        </p:nvSpPr>
        <p:spPr>
          <a:xfrm>
            <a:off x="4987212" y="4736093"/>
            <a:ext cx="7047678" cy="1829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MAGÍSTER EN DATA SCIENCE &amp;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DIPLOMADO EN DATA SCIENCE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FACULTAD DE INGENIERÍA Y NEGOCIOS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B20BFF-A4F6-8055-E8A0-A40EA33E36EF}"/>
              </a:ext>
            </a:extLst>
          </p:cNvPr>
          <p:cNvSpPr txBox="1"/>
          <p:nvPr/>
        </p:nvSpPr>
        <p:spPr>
          <a:xfrm>
            <a:off x="4874220" y="2222199"/>
            <a:ext cx="7160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Parte 2: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Métodos de reducción de la dimensión</a:t>
            </a:r>
          </a:p>
        </p:txBody>
      </p:sp>
    </p:spTree>
    <p:extLst>
      <p:ext uri="{BB962C8B-B14F-4D97-AF65-F5344CB8AC3E}">
        <p14:creationId xmlns:p14="http://schemas.microsoft.com/office/powerpoint/2010/main" val="3717176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410474" y="937027"/>
            <a:ext cx="5616839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Muchas variables pueden “alejar” los datos, generando “espacios vacíos” entre las observaciones a medida que la dimensión aumenta.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Esto implica que hace difícil distinguir entre distancias cercanas y lejanas en alta dimensión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Es deseable relacionar las 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variables que tienen mayor variabilidad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y además, 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mayor independencia entre sí 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Reducción</a:t>
            </a:r>
            <a:r>
              <a:rPr lang="en-US" sz="3200" b="1" dirty="0"/>
              <a:t> de la </a:t>
            </a:r>
            <a:r>
              <a:rPr lang="en-US" sz="3200" b="1" dirty="0" err="1"/>
              <a:t>dimensión</a:t>
            </a:r>
            <a:endParaRPr lang="en-US" sz="3200" b="1" dirty="0"/>
          </a:p>
        </p:txBody>
      </p:sp>
      <p:pic>
        <p:nvPicPr>
          <p:cNvPr id="2" name="Marcador de contenido 4">
            <a:extLst>
              <a:ext uri="{FF2B5EF4-FFF2-40B4-BE49-F238E27FC236}">
                <a16:creationId xmlns:a16="http://schemas.microsoft.com/office/drawing/2014/main" id="{6937E793-851C-638C-7D03-FCDB3D25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734" y="1102650"/>
            <a:ext cx="5486390" cy="2025498"/>
          </a:xfrm>
          <a:prstGeom prst="rect">
            <a:avLst/>
          </a:prstGeom>
        </p:spPr>
      </p:pic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88691E8C-5A38-0AC6-3721-A04A54B5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392" y="3729853"/>
            <a:ext cx="3755073" cy="27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7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Maldición</a:t>
            </a:r>
            <a:r>
              <a:rPr lang="en-US" sz="3200" b="1" dirty="0"/>
              <a:t> de la </a:t>
            </a:r>
            <a:r>
              <a:rPr lang="en-US" sz="3200" b="1" dirty="0" err="1"/>
              <a:t>dimensión</a:t>
            </a:r>
            <a:endParaRPr lang="en-US" sz="32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775840-BD20-F67F-D3FF-BE158A4168D5}"/>
              </a:ext>
            </a:extLst>
          </p:cNvPr>
          <p:cNvSpPr txBox="1"/>
          <p:nvPr/>
        </p:nvSpPr>
        <p:spPr>
          <a:xfrm>
            <a:off x="321971" y="991674"/>
            <a:ext cx="61110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¿Es siempre un problema tener muchos atributos/variables/dimensiones?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necesariamente: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 redes neuronales convoluciones con capa profunda en reconocimiento de imágenes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 problemas de clasificación aumentar dimensiones permite mejorar la separabilidad para clasificar mejor (SVM): 	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https://www.youtube.com/watch?v=OdlNM96sHio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B018055-EADA-CC25-9B54-98158B1B3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59" y="1530773"/>
            <a:ext cx="4902392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5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Métodos</a:t>
            </a:r>
            <a:r>
              <a:rPr lang="en-US" sz="3200" b="1" dirty="0"/>
              <a:t> para </a:t>
            </a:r>
            <a:r>
              <a:rPr lang="en-US" sz="3200" b="1" dirty="0" err="1"/>
              <a:t>reducir</a:t>
            </a:r>
            <a:r>
              <a:rPr lang="en-US" sz="3200" b="1" dirty="0"/>
              <a:t> </a:t>
            </a:r>
            <a:r>
              <a:rPr lang="en-US" sz="3200" b="1" dirty="0" err="1"/>
              <a:t>dimensiones</a:t>
            </a:r>
            <a:endParaRPr lang="en-US" sz="3200" b="1" dirty="0"/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5108E15-4BBF-EEE3-23BD-3E7620F4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09" y="739620"/>
            <a:ext cx="7232876" cy="28931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D99D4D-1FE1-7EBA-B9E4-60CE5122A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567" y="3657600"/>
            <a:ext cx="2624773" cy="29734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6FBA82-5D73-8D28-8FF9-EC9639758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33" y="739620"/>
            <a:ext cx="6706521" cy="52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86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410474" y="937027"/>
            <a:ext cx="5616839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Busca encontrar un conjunto de ejes ortogonales (llamados componentes principales) en los que proyectar los datos, de tal forma que la varianza de los datos sea máxima a lo largo del primer eje, y luego sea máxima a lo largo del segundo eje, y así sucesivamente.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Los pasos son: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Estandarizar los datos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Calcular matriz de covarianzas de los atributos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Calcular valores y vectores propios de la matriz de covarianzas (vectores: componentes principales; valores: varianzas)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Ordenar de mayor a menor hasta alcanzar la varianza explicada deseada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Análisis</a:t>
            </a:r>
            <a:r>
              <a:rPr lang="en-US" sz="3200" b="1" dirty="0"/>
              <a:t> de </a:t>
            </a:r>
            <a:r>
              <a:rPr lang="en-US" sz="3200" b="1" dirty="0" err="1"/>
              <a:t>Componentes</a:t>
            </a:r>
            <a:r>
              <a:rPr lang="en-US" sz="3200" b="1" dirty="0"/>
              <a:t> </a:t>
            </a:r>
            <a:r>
              <a:rPr lang="en-US" sz="3200" b="1" dirty="0" err="1"/>
              <a:t>Principales</a:t>
            </a:r>
            <a:endParaRPr lang="en-US" sz="3200" b="1" dirty="0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CC5EAB54-A5D6-11B1-A1AA-CFC66C593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75" y="3184302"/>
            <a:ext cx="3344584" cy="3226444"/>
          </a:xfrm>
          <a:prstGeom prst="rect">
            <a:avLst/>
          </a:prstGeom>
        </p:spPr>
      </p:pic>
      <p:pic>
        <p:nvPicPr>
          <p:cNvPr id="5" name="Marcador de contenido 14" descr="Diagrama&#10;&#10;Descripción generada automáticamente">
            <a:extLst>
              <a:ext uri="{FF2B5EF4-FFF2-40B4-BE49-F238E27FC236}">
                <a16:creationId xmlns:a16="http://schemas.microsoft.com/office/drawing/2014/main" id="{8E988783-C3B4-949B-E8EF-0556AF094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123" y="872287"/>
            <a:ext cx="3133725" cy="23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316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15A26A53-F0FD-EB7B-E82A-DF040456778A}"/>
              </a:ext>
            </a:extLst>
          </p:cNvPr>
          <p:cNvSpPr txBox="1">
            <a:spLocks noChangeArrowheads="1"/>
          </p:cNvSpPr>
          <p:nvPr/>
        </p:nvSpPr>
        <p:spPr>
          <a:xfrm>
            <a:off x="9525" y="4763"/>
            <a:ext cx="8859838" cy="6334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es-CL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Método</a:t>
            </a:r>
            <a:r>
              <a:rPr kumimoji="0" lang="en-US" altLang="es-CL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es-CL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tSNE</a:t>
            </a:r>
            <a:endParaRPr kumimoji="0" lang="en-US" altLang="es-CL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1C97D2-DC24-1F57-EB86-E207FB04C818}"/>
              </a:ext>
            </a:extLst>
          </p:cNvPr>
          <p:cNvSpPr txBox="1"/>
          <p:nvPr/>
        </p:nvSpPr>
        <p:spPr>
          <a:xfrm>
            <a:off x="1493520" y="1074618"/>
            <a:ext cx="9509760" cy="4331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tSNE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(T-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Distributed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Stochastic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Neighbour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Embedding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C404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t-SNE es un algoritmo alternativo al PCA sobre reducción de dimensionalidad.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3C40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C404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PCA intenta encontrar una estructura global en un subespacio de baja dimensión. 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3C40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C404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 embargo, puede generar inconsistencias locales, donde los puntos lejanos pueden convertirse en vecinos más cercanos 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3C40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C404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t-SNE intenta preservar la estructura local en un vecindario de baja dimensión similar al del vecindario original. 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3C40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C404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desventaja del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C404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tSNE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C404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es que no hay una manera sencilla de incorporar nuevos puntos y, a diferencia del PCA, casi sólo se usa para visualización. 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3C40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EF2FC2C8-3B2A-AC43-6200-D0C0D0705AC6}"/>
              </a:ext>
            </a:extLst>
          </p:cNvPr>
          <p:cNvSpPr txBox="1">
            <a:spLocks noChangeArrowheads="1"/>
          </p:cNvSpPr>
          <p:nvPr/>
        </p:nvSpPr>
        <p:spPr>
          <a:xfrm>
            <a:off x="9525" y="4763"/>
            <a:ext cx="8859838" cy="6334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L" sz="3600" kern="0" dirty="0" err="1">
                <a:solidFill>
                  <a:schemeClr val="bg1"/>
                </a:solidFill>
              </a:rPr>
              <a:t>Versión</a:t>
            </a:r>
            <a:r>
              <a:rPr lang="en-US" altLang="es-CL" sz="3600" kern="0" dirty="0">
                <a:solidFill>
                  <a:schemeClr val="bg1"/>
                </a:solidFill>
              </a:rPr>
              <a:t> </a:t>
            </a:r>
            <a:r>
              <a:rPr lang="en-US" altLang="es-CL" sz="3600" kern="0" dirty="0" err="1">
                <a:solidFill>
                  <a:schemeClr val="bg1"/>
                </a:solidFill>
              </a:rPr>
              <a:t>más</a:t>
            </a:r>
            <a:r>
              <a:rPr lang="en-US" altLang="es-CL" sz="3600" kern="0" dirty="0">
                <a:solidFill>
                  <a:schemeClr val="bg1"/>
                </a:solidFill>
              </a:rPr>
              <a:t> </a:t>
            </a:r>
            <a:r>
              <a:rPr lang="en-US" altLang="es-CL" sz="3600" kern="0" dirty="0" err="1">
                <a:solidFill>
                  <a:schemeClr val="bg1"/>
                </a:solidFill>
              </a:rPr>
              <a:t>antigua</a:t>
            </a:r>
            <a:r>
              <a:rPr lang="en-US" altLang="es-CL" sz="3600" kern="0" dirty="0">
                <a:solidFill>
                  <a:schemeClr val="bg1"/>
                </a:solidFill>
              </a:rPr>
              <a:t>: SNE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93B1DA-9944-47B2-F650-597F3549B51E}"/>
              </a:ext>
            </a:extLst>
          </p:cNvPr>
          <p:cNvSpPr txBox="1"/>
          <p:nvPr/>
        </p:nvSpPr>
        <p:spPr>
          <a:xfrm>
            <a:off x="1468120" y="1326494"/>
            <a:ext cx="92303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b="1" i="0" u="none" strike="noStrike" baseline="0" dirty="0" err="1">
                <a:latin typeface="CMSS12"/>
              </a:rPr>
              <a:t>Stochastic</a:t>
            </a:r>
            <a:r>
              <a:rPr lang="es-CL" sz="2400" b="1" i="0" u="none" strike="noStrike" baseline="0" dirty="0">
                <a:latin typeface="CMSS12"/>
              </a:rPr>
              <a:t> </a:t>
            </a:r>
            <a:r>
              <a:rPr lang="es-CL" sz="2400" b="1" i="0" u="none" strike="noStrike" baseline="0" dirty="0" err="1">
                <a:latin typeface="CMSS12"/>
              </a:rPr>
              <a:t>Neighbor</a:t>
            </a:r>
            <a:r>
              <a:rPr lang="es-CL" sz="2400" b="1" i="0" u="none" strike="noStrike" baseline="0" dirty="0">
                <a:latin typeface="CMSS12"/>
              </a:rPr>
              <a:t> </a:t>
            </a:r>
            <a:r>
              <a:rPr lang="es-CL" sz="2400" b="1" i="0" u="none" strike="noStrike" baseline="0" dirty="0" err="1">
                <a:latin typeface="CMSS12"/>
              </a:rPr>
              <a:t>Embedding</a:t>
            </a:r>
            <a:r>
              <a:rPr lang="es-CL" sz="2400" b="1" i="0" u="none" strike="noStrike" baseline="0" dirty="0">
                <a:latin typeface="CMSS12"/>
              </a:rPr>
              <a:t> (SNE):</a:t>
            </a:r>
          </a:p>
          <a:p>
            <a:endParaRPr lang="es-CL" dirty="0">
              <a:latin typeface="CMSS12"/>
            </a:endParaRPr>
          </a:p>
          <a:p>
            <a:r>
              <a:rPr lang="es-ES" sz="2000" dirty="0"/>
              <a:t>Trata de "Codificar" información de la vecindad de alta dimensión como una distribución</a:t>
            </a:r>
          </a:p>
          <a:p>
            <a:endParaRPr lang="es-ES" sz="2000" dirty="0"/>
          </a:p>
          <a:p>
            <a:r>
              <a:rPr lang="es-ES" sz="2000" dirty="0"/>
              <a:t>Intuición: es un paseo aleatorio entre puntos de datos, donde tiene una alta probabilidad de saltar a un punto cercano. </a:t>
            </a:r>
          </a:p>
          <a:p>
            <a:endParaRPr lang="es-ES" sz="2000" dirty="0"/>
          </a:p>
          <a:p>
            <a:r>
              <a:rPr lang="es-ES" sz="2000" dirty="0"/>
              <a:t>Trata de encontrar puntos de baja dimensión de manera que su distribución de vecindad sea similar.</a:t>
            </a:r>
          </a:p>
          <a:p>
            <a:endParaRPr lang="es-ES" sz="2000" dirty="0"/>
          </a:p>
          <a:p>
            <a:r>
              <a:rPr lang="es-ES" sz="2000" dirty="0"/>
              <a:t>Ahora, ¿cómo se mide la distancia entre distribuciones? Usando </a:t>
            </a:r>
            <a:r>
              <a:rPr lang="es-ES" sz="2000" dirty="0" err="1"/>
              <a:t>Ia</a:t>
            </a:r>
            <a:r>
              <a:rPr lang="es-ES" sz="2000" dirty="0"/>
              <a:t> medida más común: La </a:t>
            </a:r>
            <a:r>
              <a:rPr lang="es-ES" sz="2000" b="1" dirty="0"/>
              <a:t>Divergencia KL </a:t>
            </a:r>
            <a:r>
              <a:rPr lang="es-ES" sz="2000" dirty="0"/>
              <a:t>(</a:t>
            </a:r>
            <a:r>
              <a:rPr lang="es-ES" sz="2000" dirty="0" err="1"/>
              <a:t>Kullback-Leibler</a:t>
            </a:r>
            <a:r>
              <a:rPr lang="es-ES" sz="2000" dirty="0"/>
              <a:t>).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0ADFDE1C-2258-3A97-76CE-BC87D6F66BF4}"/>
              </a:ext>
            </a:extLst>
          </p:cNvPr>
          <p:cNvSpPr txBox="1">
            <a:spLocks noChangeArrowheads="1"/>
          </p:cNvSpPr>
          <p:nvPr/>
        </p:nvSpPr>
        <p:spPr>
          <a:xfrm>
            <a:off x="9525" y="4763"/>
            <a:ext cx="8859838" cy="6334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es-CL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Divergencia</a:t>
            </a:r>
            <a:r>
              <a:rPr kumimoji="0" lang="en-US" altLang="es-CL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KL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D1F857-A53B-F381-896D-4C36FEBA2710}"/>
              </a:ext>
            </a:extLst>
          </p:cNvPr>
          <p:cNvSpPr txBox="1"/>
          <p:nvPr/>
        </p:nvSpPr>
        <p:spPr>
          <a:xfrm>
            <a:off x="1691640" y="797251"/>
            <a:ext cx="89865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Mide la distancia entre dos distribuciones, P y Q: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 no es una métrica, ni es simétrica. Podemos considerar KL(Q||P) como la penalización de usar una mala distribución: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3AC03C-8273-C2FD-6A3F-B8ABDB5A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58" y="1204500"/>
            <a:ext cx="4039164" cy="1047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8B547B-9C1A-3D44-80C0-FF3F126B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01" y="3494805"/>
            <a:ext cx="5534797" cy="279121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6108C1F-182A-8732-90AA-8F4893DFB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462" y="4718744"/>
            <a:ext cx="5167562" cy="446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24EB7-0908-A8F9-914E-D534E7E05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FEC82BA-5C4C-2BD3-7F41-291128452EDE}"/>
              </a:ext>
            </a:extLst>
          </p:cNvPr>
          <p:cNvSpPr txBox="1">
            <a:spLocks noChangeArrowheads="1"/>
          </p:cNvSpPr>
          <p:nvPr/>
        </p:nvSpPr>
        <p:spPr>
          <a:xfrm>
            <a:off x="9525" y="4763"/>
            <a:ext cx="8859838" cy="6334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L" sz="3600" kern="0" dirty="0" err="1">
                <a:solidFill>
                  <a:schemeClr val="bg1"/>
                </a:solidFill>
              </a:rPr>
              <a:t>Probabilidades</a:t>
            </a:r>
            <a:endParaRPr lang="en-US" altLang="es-CL" sz="3600" kern="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956074-5E14-DE04-9DD4-298D1E42DD32}"/>
              </a:ext>
            </a:extLst>
          </p:cNvPr>
          <p:cNvSpPr txBox="1"/>
          <p:nvPr/>
        </p:nvSpPr>
        <p:spPr>
          <a:xfrm>
            <a:off x="1480820" y="889843"/>
            <a:ext cx="9230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La siguiente expresión es la probabilidad de que el punto x(i) elija a x(j) como su vecino:</a:t>
            </a:r>
          </a:p>
          <a:p>
            <a:endParaRPr lang="es-ES" dirty="0"/>
          </a:p>
          <a:p>
            <a:endParaRPr lang="es-ES" dirty="0"/>
          </a:p>
          <a:p>
            <a:br>
              <a:rPr lang="es-ES" dirty="0"/>
            </a:br>
            <a:endParaRPr lang="es-ES" dirty="0"/>
          </a:p>
          <a:p>
            <a:endParaRPr lang="es-ES" dirty="0"/>
          </a:p>
          <a:p>
            <a:r>
              <a:rPr lang="es-ES" dirty="0"/>
              <a:t>donde                  . </a:t>
            </a:r>
          </a:p>
          <a:p>
            <a:endParaRPr lang="es-CL" dirty="0"/>
          </a:p>
          <a:p>
            <a:r>
              <a:rPr lang="es-ES" dirty="0"/>
              <a:t>El parámetro </a:t>
            </a:r>
            <a:r>
              <a:rPr lang="es-ES" dirty="0" err="1"/>
              <a:t>sigma_i</a:t>
            </a:r>
            <a:r>
              <a:rPr lang="es-ES" dirty="0"/>
              <a:t> establece el tamaño del vecindario. Si es muy bajo, toda la probabilidad está en el vecino más cercano. Si es muy alto, se tiene una distribución uniforme de los puntos. </a:t>
            </a:r>
          </a:p>
          <a:p>
            <a:endParaRPr lang="es-ES" dirty="0"/>
          </a:p>
          <a:p>
            <a:r>
              <a:rPr lang="es-ES" dirty="0"/>
              <a:t>Aquí, establecemos </a:t>
            </a:r>
            <a:r>
              <a:rPr lang="es-ES" dirty="0" err="1"/>
              <a:t>sigma_i</a:t>
            </a:r>
            <a:r>
              <a:rPr lang="es-ES" dirty="0"/>
              <a:t> de manera diferente para cada punto de los datos. Los resultados dependen en gran medida de </a:t>
            </a:r>
            <a:r>
              <a:rPr lang="es-ES" dirty="0" err="1"/>
              <a:t>sigma_i</a:t>
            </a:r>
            <a:r>
              <a:rPr lang="es-ES" dirty="0"/>
              <a:t>, ya que define los vecindarios que intentamos preservar.</a:t>
            </a:r>
          </a:p>
          <a:p>
            <a:endParaRPr lang="es-ES" dirty="0"/>
          </a:p>
          <a:p>
            <a:r>
              <a:rPr lang="es-ES" dirty="0"/>
              <a:t>La distribución final sobre pares es simetrizada: </a:t>
            </a:r>
            <a:endParaRPr lang="es-CL" dirty="0"/>
          </a:p>
          <a:p>
            <a:endParaRPr lang="es-CL" dirty="0"/>
          </a:p>
          <a:p>
            <a:r>
              <a:rPr lang="es-ES" dirty="0"/>
              <a:t>Elija i (o j) uniformemente y luego "salte" a j (i) de acuerdo con P_{</a:t>
            </a:r>
            <a:r>
              <a:rPr lang="es-ES" dirty="0" err="1"/>
              <a:t>j|i</a:t>
            </a:r>
            <a:r>
              <a:rPr lang="es-ES" dirty="0"/>
              <a:t>} (P_{</a:t>
            </a:r>
            <a:r>
              <a:rPr lang="es-ES" dirty="0" err="1"/>
              <a:t>i|j</a:t>
            </a:r>
            <a:r>
              <a:rPr lang="es-ES" dirty="0"/>
              <a:t>}).</a:t>
            </a:r>
            <a:endParaRPr lang="es-CL" dirty="0"/>
          </a:p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78ECE1-79A9-C26D-8745-F3A286A5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324" y="1310565"/>
            <a:ext cx="5372850" cy="10669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D3926CB-A881-E83B-81F4-7FD6D02BB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322" y="2479929"/>
            <a:ext cx="1086002" cy="4001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F75C6CE-E2AF-3A67-3C14-FFA440DD7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131" y="5180060"/>
            <a:ext cx="2734057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8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5D72810C-726A-2ED9-27C4-EB2632506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>
            <a:extLst>
              <a:ext uri="{FF2B5EF4-FFF2-40B4-BE49-F238E27FC236}">
                <a16:creationId xmlns:a16="http://schemas.microsoft.com/office/drawing/2014/main" id="{77FCC7F6-DA92-7EDA-5E0B-9F35BF8D95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Inteligencia</a:t>
            </a:r>
            <a:r>
              <a:rPr lang="en-US" sz="3200" b="1" dirty="0"/>
              <a:t> Artificial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FC5C0B-6B66-A566-508E-57EBE862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" y="780680"/>
            <a:ext cx="10190480" cy="57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5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A7555-FB75-0DAD-2D56-3C29A3D4C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9F3D66EA-270C-AF43-878B-4755D5740ED8}"/>
              </a:ext>
            </a:extLst>
          </p:cNvPr>
          <p:cNvSpPr txBox="1">
            <a:spLocks noChangeArrowheads="1"/>
          </p:cNvSpPr>
          <p:nvPr/>
        </p:nvSpPr>
        <p:spPr>
          <a:xfrm>
            <a:off x="9525" y="4763"/>
            <a:ext cx="8859838" cy="6334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L" sz="3600" kern="0" dirty="0" err="1">
                <a:solidFill>
                  <a:schemeClr val="bg1"/>
                </a:solidFill>
              </a:rPr>
              <a:t>Concepto</a:t>
            </a:r>
            <a:r>
              <a:rPr lang="en-US" altLang="es-CL" sz="3600" kern="0" dirty="0">
                <a:solidFill>
                  <a:schemeClr val="bg1"/>
                </a:solidFill>
              </a:rPr>
              <a:t> de </a:t>
            </a:r>
            <a:r>
              <a:rPr lang="en-US" altLang="es-CL" sz="3600" kern="0" dirty="0" err="1">
                <a:solidFill>
                  <a:schemeClr val="bg1"/>
                </a:solidFill>
              </a:rPr>
              <a:t>perplejidad</a:t>
            </a:r>
            <a:endParaRPr lang="en-US" altLang="es-CL" sz="3600" kern="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B45F02-8ABF-EB72-EA91-E10833C178BA}"/>
              </a:ext>
            </a:extLst>
          </p:cNvPr>
          <p:cNvSpPr txBox="1"/>
          <p:nvPr/>
        </p:nvSpPr>
        <p:spPr>
          <a:xfrm>
            <a:off x="1480820" y="930254"/>
            <a:ext cx="9230360" cy="622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200" b="0" i="0" dirty="0">
                <a:effectLst/>
                <a:latin typeface="Poppins" panose="00000500000000000000" pitchFamily="2" charset="0"/>
              </a:rPr>
              <a:t>Para cada distribución P_{</a:t>
            </a:r>
            <a:r>
              <a:rPr lang="es-ES" sz="2200" b="0" i="0" dirty="0" err="1">
                <a:effectLst/>
                <a:latin typeface="Poppins" panose="00000500000000000000" pitchFamily="2" charset="0"/>
              </a:rPr>
              <a:t>j|i</a:t>
            </a:r>
            <a:r>
              <a:rPr lang="es-ES" sz="2200" b="0" i="0" dirty="0">
                <a:effectLst/>
                <a:latin typeface="Poppins" panose="00000500000000000000" pitchFamily="2" charset="0"/>
              </a:rPr>
              <a:t>} (depende de i ) definimos la perplejidad: </a:t>
            </a:r>
          </a:p>
          <a:p>
            <a:pPr algn="l"/>
            <a:r>
              <a:rPr lang="es-ES" sz="2200" dirty="0">
                <a:latin typeface="Poppins" panose="00000500000000000000" pitchFamily="2" charset="0"/>
              </a:rPr>
              <a:t>                            </a:t>
            </a:r>
          </a:p>
          <a:p>
            <a:pPr algn="l"/>
            <a:endParaRPr lang="es-ES" sz="2200" b="0" i="0" dirty="0">
              <a:effectLst/>
              <a:latin typeface="Poppins" panose="00000500000000000000" pitchFamily="2" charset="0"/>
            </a:endParaRPr>
          </a:p>
          <a:p>
            <a:pPr algn="l"/>
            <a:r>
              <a:rPr lang="es-ES" sz="2200" dirty="0">
                <a:latin typeface="Poppins" panose="00000500000000000000" pitchFamily="2" charset="0"/>
              </a:rPr>
              <a:t>d</a:t>
            </a:r>
            <a:r>
              <a:rPr lang="es-ES" sz="2200" b="0" i="0" dirty="0">
                <a:effectLst/>
                <a:latin typeface="Poppins" panose="00000500000000000000" pitchFamily="2" charset="0"/>
              </a:rPr>
              <a:t>onde                                             es la entropía.</a:t>
            </a:r>
          </a:p>
          <a:p>
            <a:pPr algn="l"/>
            <a:endParaRPr lang="es-ES" sz="2200" dirty="0">
              <a:latin typeface="Poppins" panose="00000500000000000000" pitchFamily="2" charset="0"/>
              <a:cs typeface="Microsoft Sans Serif"/>
            </a:endParaRPr>
          </a:p>
          <a:p>
            <a:pPr algn="l"/>
            <a:r>
              <a:rPr lang="es-ES" sz="2200" dirty="0">
                <a:latin typeface="Poppins" panose="00000500000000000000" pitchFamily="2" charset="0"/>
                <a:cs typeface="Microsoft Sans Serif"/>
              </a:rPr>
              <a:t>Si P es uniforme sobre k elementos, la perplejidad es k. Perplejidad baja = </a:t>
            </a:r>
            <a:r>
              <a:rPr lang="es-ES" sz="2200" dirty="0" err="1">
                <a:latin typeface="Poppins" panose="00000500000000000000" pitchFamily="2" charset="0"/>
                <a:cs typeface="Microsoft Sans Serif"/>
              </a:rPr>
              <a:t>sigma_i</a:t>
            </a:r>
            <a:r>
              <a:rPr lang="es-ES" sz="2200" dirty="0">
                <a:latin typeface="Poppins" panose="00000500000000000000" pitchFamily="2" charset="0"/>
                <a:cs typeface="Microsoft Sans Serif"/>
              </a:rPr>
              <a:t> bajo. Perplejidad alta = </a:t>
            </a:r>
            <a:r>
              <a:rPr lang="es-ES" sz="2200" dirty="0" err="1">
                <a:latin typeface="Poppins" panose="00000500000000000000" pitchFamily="2" charset="0"/>
                <a:cs typeface="Microsoft Sans Serif"/>
              </a:rPr>
              <a:t>sigma_i</a:t>
            </a:r>
            <a:r>
              <a:rPr lang="es-ES" sz="2200" dirty="0">
                <a:latin typeface="Poppins" panose="00000500000000000000" pitchFamily="2" charset="0"/>
                <a:cs typeface="Microsoft Sans Serif"/>
              </a:rPr>
              <a:t> alto.</a:t>
            </a:r>
          </a:p>
          <a:p>
            <a:pPr algn="l"/>
            <a:endParaRPr lang="es-ES" sz="2200" dirty="0">
              <a:latin typeface="Poppins" panose="00000500000000000000" pitchFamily="2" charset="0"/>
              <a:cs typeface="Microsoft Sans Serif"/>
            </a:endParaRPr>
          </a:p>
          <a:p>
            <a:pPr algn="l"/>
            <a:r>
              <a:rPr lang="es-ES" sz="2200" dirty="0">
                <a:latin typeface="Poppins" panose="00000500000000000000" pitchFamily="2" charset="0"/>
                <a:cs typeface="Microsoft Sans Serif"/>
              </a:rPr>
              <a:t>Entonces uno define la perplejidad deseada y </a:t>
            </a:r>
            <a:r>
              <a:rPr lang="es-ES" sz="2200" dirty="0" err="1">
                <a:latin typeface="Poppins" panose="00000500000000000000" pitchFamily="2" charset="0"/>
                <a:cs typeface="Microsoft Sans Serif"/>
              </a:rPr>
              <a:t>estableze</a:t>
            </a:r>
            <a:r>
              <a:rPr lang="es-ES" sz="2200" dirty="0">
                <a:latin typeface="Poppins" panose="00000500000000000000" pitchFamily="2" charset="0"/>
                <a:cs typeface="Microsoft Sans Serif"/>
              </a:rPr>
              <a:t> </a:t>
            </a:r>
            <a:r>
              <a:rPr lang="es-ES" sz="2200" dirty="0" err="1">
                <a:latin typeface="Poppins" panose="00000500000000000000" pitchFamily="2" charset="0"/>
                <a:cs typeface="Microsoft Sans Serif"/>
              </a:rPr>
              <a:t>sigma_i</a:t>
            </a:r>
            <a:r>
              <a:rPr lang="es-ES" sz="2200" dirty="0">
                <a:latin typeface="Poppins" panose="00000500000000000000" pitchFamily="2" charset="0"/>
                <a:cs typeface="Microsoft Sans Serif"/>
              </a:rPr>
              <a:t> para obtenerla (método de bisección). Los valores entre 5 y 50 suelen funcionar bien. Entonces es un parámetro importante, pues diferentes perplejidades pueden capturar diferentes escalas en los datos.</a:t>
            </a:r>
          </a:p>
          <a:p>
            <a:pPr algn="l">
              <a:spcAft>
                <a:spcPts val="1500"/>
              </a:spcAft>
            </a:pPr>
            <a:endParaRPr lang="es-ES" sz="2400" dirty="0">
              <a:solidFill>
                <a:srgbClr val="181818"/>
              </a:solidFill>
              <a:effectLst/>
              <a:latin typeface="Poppins" panose="00000500000000000000" pitchFamily="2" charset="0"/>
            </a:endParaRPr>
          </a:p>
          <a:p>
            <a:br>
              <a:rPr lang="es-ES" dirty="0"/>
            </a:br>
            <a:endParaRPr lang="es-ES" dirty="0"/>
          </a:p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070A41-66A3-6A58-1680-FCB421B26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390" y="1472207"/>
            <a:ext cx="2676899" cy="5811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2B5010-1E1A-FA52-7D23-18B5DF2D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082" y="2213312"/>
            <a:ext cx="312463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4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BCA82-D963-FA31-035B-8EF18775E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30281E38-BB14-18FA-C31A-EF79A4AFCDDA}"/>
              </a:ext>
            </a:extLst>
          </p:cNvPr>
          <p:cNvSpPr txBox="1">
            <a:spLocks noChangeArrowheads="1"/>
          </p:cNvSpPr>
          <p:nvPr/>
        </p:nvSpPr>
        <p:spPr>
          <a:xfrm>
            <a:off x="9525" y="4763"/>
            <a:ext cx="8859838" cy="6334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L" sz="3600" kern="0" dirty="0" err="1">
                <a:solidFill>
                  <a:schemeClr val="bg1"/>
                </a:solidFill>
              </a:rPr>
              <a:t>Concepto</a:t>
            </a:r>
            <a:r>
              <a:rPr lang="en-US" altLang="es-CL" sz="3600" kern="0" dirty="0">
                <a:solidFill>
                  <a:schemeClr val="bg1"/>
                </a:solidFill>
              </a:rPr>
              <a:t> de </a:t>
            </a:r>
            <a:r>
              <a:rPr lang="en-US" altLang="es-CL" sz="3600" kern="0" dirty="0" err="1">
                <a:solidFill>
                  <a:schemeClr val="bg1"/>
                </a:solidFill>
              </a:rPr>
              <a:t>perplejidad</a:t>
            </a:r>
            <a:endParaRPr lang="en-US" altLang="es-CL" sz="3600" kern="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D466EA-289B-C590-059C-C19169227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0" y="794379"/>
            <a:ext cx="11964070" cy="57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5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3451D429-37C0-7195-B99B-56CEF08BCC41}"/>
              </a:ext>
            </a:extLst>
          </p:cNvPr>
          <p:cNvSpPr txBox="1">
            <a:spLocks noChangeArrowheads="1"/>
          </p:cNvSpPr>
          <p:nvPr/>
        </p:nvSpPr>
        <p:spPr>
          <a:xfrm>
            <a:off x="9525" y="4763"/>
            <a:ext cx="8859838" cy="6334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L" sz="3600" kern="0" dirty="0" err="1">
                <a:solidFill>
                  <a:schemeClr val="bg1"/>
                </a:solidFill>
              </a:rPr>
              <a:t>Volviendo</a:t>
            </a:r>
            <a:r>
              <a:rPr lang="en-US" altLang="es-CL" sz="3600" kern="0" dirty="0">
                <a:solidFill>
                  <a:schemeClr val="bg1"/>
                </a:solidFill>
              </a:rPr>
              <a:t> al SNE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52736E3-AEBB-A9EB-6622-519790A77150}"/>
              </a:ext>
            </a:extLst>
          </p:cNvPr>
          <p:cNvSpPr txBox="1"/>
          <p:nvPr/>
        </p:nvSpPr>
        <p:spPr>
          <a:xfrm>
            <a:off x="894080" y="832582"/>
            <a:ext cx="10647680" cy="555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1500"/>
              </a:spcAft>
              <a:buFontTx/>
              <a:buChar char="-"/>
            </a:pP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Teniendo P, queremos obtener y_1, … , </a:t>
            </a:r>
            <a:r>
              <a:rPr lang="es-ES" sz="2000" dirty="0" err="1">
                <a:solidFill>
                  <a:srgbClr val="181818"/>
                </a:solidFill>
                <a:latin typeface="Poppins" panose="00000500000000000000" pitchFamily="2" charset="0"/>
              </a:rPr>
              <a:t>y_N</a:t>
            </a: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, tal que Q </a:t>
            </a:r>
            <a:r>
              <a:rPr lang="es-ES" sz="2000" dirty="0" err="1">
                <a:solidFill>
                  <a:srgbClr val="181818"/>
                </a:solidFill>
                <a:latin typeface="Poppins" panose="00000500000000000000" pitchFamily="2" charset="0"/>
              </a:rPr>
              <a:t>minimize</a:t>
            </a: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 la KL(P||Q), donde:</a:t>
            </a: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No hay garantías de encontrar Q (¡no es un problema convexo!), por lo que se pueden usar varios reinicios. </a:t>
            </a: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Y el gran problema principal: problema de aglomeración. Esto quiere decir, en alta dimensión tenemos más espacio, los puntos pueden tener muchos vecinos diferentes. </a:t>
            </a: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En 2D un punto puede tener unos pocos vecinos a una distancia muy lejana entre sí. ¿Qué sucede cuando lo integramos en 1D? Este es el "problema de aglomeración": no tenemos suficiente espacio para acomodar a todos los vecinos.</a:t>
            </a: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8EA404-AFCE-27A1-4191-242947F6C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78" y="1529998"/>
            <a:ext cx="7830643" cy="485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6344D-3C3B-64F0-D52F-6BF1D790C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DB38D0C7-B7B4-96F6-7A40-CB8A5983F0E3}"/>
              </a:ext>
            </a:extLst>
          </p:cNvPr>
          <p:cNvSpPr txBox="1">
            <a:spLocks noChangeArrowheads="1"/>
          </p:cNvSpPr>
          <p:nvPr/>
        </p:nvSpPr>
        <p:spPr>
          <a:xfrm>
            <a:off x="9525" y="4763"/>
            <a:ext cx="8859838" cy="6334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L" sz="3600" kern="0" dirty="0" err="1">
                <a:solidFill>
                  <a:schemeClr val="bg1"/>
                </a:solidFill>
              </a:rPr>
              <a:t>tSNE</a:t>
            </a:r>
            <a:endParaRPr lang="en-US" altLang="es-CL" sz="3600" kern="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DD9AEC7-6472-5B40-A4BA-2CC9681BB03B}"/>
              </a:ext>
            </a:extLst>
          </p:cNvPr>
          <p:cNvSpPr txBox="1"/>
          <p:nvPr/>
        </p:nvSpPr>
        <p:spPr>
          <a:xfrm>
            <a:off x="894080" y="832582"/>
            <a:ext cx="10647680" cy="682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1500"/>
              </a:spcAft>
              <a:buFontTx/>
              <a:buChar char="-"/>
            </a:pP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Solución t-SNE: cambie la distribución gaussiana en Q a una distribución de colas pesadas, como la t-</a:t>
            </a:r>
            <a:r>
              <a:rPr lang="es-ES" sz="2000" dirty="0" err="1">
                <a:solidFill>
                  <a:srgbClr val="181818"/>
                </a:solidFill>
                <a:latin typeface="Poppins" panose="00000500000000000000" pitchFamily="2" charset="0"/>
              </a:rPr>
              <a:t>Student</a:t>
            </a: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: </a:t>
            </a:r>
          </a:p>
          <a:p>
            <a:pPr algn="l">
              <a:spcAft>
                <a:spcPts val="1500"/>
              </a:spcAft>
            </a:pP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-   Si v = 1,                              .</a:t>
            </a: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Si Q cambia más lentamente, tenemos más "margen de uso" para colocar los puntos.</a:t>
            </a: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La probabilidad tiende a cero mucho más lentamente que una gaussiana. </a:t>
            </a: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Se puede demostrar que es equivalente a promediar gaussianas con alguna probabilidad previa sobre sigma^2. Ahora podemos redefinir:</a:t>
            </a: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  <a:p>
            <a:pPr algn="l">
              <a:spcAft>
                <a:spcPts val="1500"/>
              </a:spcAft>
            </a:pP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- Y dejamos P_{</a:t>
            </a:r>
            <a:r>
              <a:rPr lang="es-ES" sz="2000" dirty="0" err="1">
                <a:solidFill>
                  <a:srgbClr val="181818"/>
                </a:solidFill>
                <a:latin typeface="Poppins" panose="00000500000000000000" pitchFamily="2" charset="0"/>
              </a:rPr>
              <a:t>ij</a:t>
            </a:r>
            <a:r>
              <a:rPr lang="es-ES" sz="2000" dirty="0">
                <a:solidFill>
                  <a:srgbClr val="181818"/>
                </a:solidFill>
                <a:latin typeface="Poppins" panose="00000500000000000000" pitchFamily="2" charset="0"/>
              </a:rPr>
              <a:t>} tal como antes.</a:t>
            </a: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2B8357-B039-9BE6-AE0C-C9FD0953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96619"/>
            <a:ext cx="3258005" cy="5430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442F5F-B44D-357C-EBF3-395D2AC8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56" y="1633875"/>
            <a:ext cx="1695687" cy="4286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0A8EC6-C7DF-CEA8-8CCC-1D2DF123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199" y="4338789"/>
            <a:ext cx="487748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E5203-6F4D-E77F-0312-D0E924A9D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80D91A0-E7E2-D171-EF09-DA22A7857454}"/>
              </a:ext>
            </a:extLst>
          </p:cNvPr>
          <p:cNvSpPr txBox="1">
            <a:spLocks noChangeArrowheads="1"/>
          </p:cNvSpPr>
          <p:nvPr/>
        </p:nvSpPr>
        <p:spPr>
          <a:xfrm>
            <a:off x="9525" y="4763"/>
            <a:ext cx="8859838" cy="6334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es-CL" sz="3600" kern="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EA41FB3-5C89-2D37-09DC-F719C9F60028}"/>
              </a:ext>
            </a:extLst>
          </p:cNvPr>
          <p:cNvSpPr txBox="1"/>
          <p:nvPr/>
        </p:nvSpPr>
        <p:spPr>
          <a:xfrm>
            <a:off x="629920" y="1635222"/>
            <a:ext cx="10647680" cy="451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1500"/>
              </a:spcAft>
              <a:buFontTx/>
              <a:buChar char="-"/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  <a:p>
            <a:pPr marL="342900" indent="-342900" algn="l">
              <a:spcAft>
                <a:spcPts val="1500"/>
              </a:spcAft>
              <a:buFontTx/>
              <a:buChar char="-"/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  <a:p>
            <a:pPr algn="ctr">
              <a:spcAft>
                <a:spcPts val="1500"/>
              </a:spcAft>
            </a:pPr>
            <a:r>
              <a:rPr lang="es-ES" sz="2800" b="1" dirty="0">
                <a:solidFill>
                  <a:srgbClr val="181818"/>
                </a:solidFill>
                <a:latin typeface="Poppins" panose="00000500000000000000" pitchFamily="2" charset="0"/>
              </a:rPr>
              <a:t>MUCHAS GRACIAS POR SU ATENCIÓN</a:t>
            </a:r>
          </a:p>
          <a:p>
            <a:pPr algn="ctr">
              <a:spcAft>
                <a:spcPts val="1500"/>
              </a:spcAft>
            </a:pPr>
            <a:endParaRPr lang="es-ES" sz="2800" dirty="0">
              <a:solidFill>
                <a:srgbClr val="181818"/>
              </a:solidFill>
              <a:latin typeface="Poppins" panose="00000500000000000000" pitchFamily="2" charset="0"/>
            </a:endParaRPr>
          </a:p>
          <a:p>
            <a:pPr algn="ctr">
              <a:spcAft>
                <a:spcPts val="1500"/>
              </a:spcAft>
            </a:pPr>
            <a:r>
              <a:rPr lang="es-ES" sz="2800" dirty="0">
                <a:solidFill>
                  <a:srgbClr val="181818"/>
                </a:solidFill>
                <a:latin typeface="Poppins" panose="00000500000000000000" pitchFamily="2" charset="0"/>
              </a:rPr>
              <a:t>CONSULTAS: </a:t>
            </a:r>
            <a:r>
              <a:rPr lang="es-ES" sz="2800" dirty="0">
                <a:solidFill>
                  <a:schemeClr val="accent1"/>
                </a:solidFill>
                <a:latin typeface="Poppins" panose="00000500000000000000" pitchFamily="2" charset="0"/>
                <a:hlinkClick r:id="rId2"/>
              </a:rPr>
              <a:t>jcontreras@udla.cl</a:t>
            </a:r>
            <a:endParaRPr lang="es-ES" sz="2800" dirty="0">
              <a:solidFill>
                <a:schemeClr val="accent1"/>
              </a:solidFill>
              <a:latin typeface="Poppins" panose="00000500000000000000" pitchFamily="2" charset="0"/>
            </a:endParaRPr>
          </a:p>
          <a:p>
            <a:pPr algn="ctr">
              <a:spcAft>
                <a:spcPts val="1500"/>
              </a:spcAft>
            </a:pPr>
            <a:r>
              <a:rPr lang="es-ES" sz="2800" dirty="0">
                <a:solidFill>
                  <a:srgbClr val="00B050"/>
                </a:solidFill>
                <a:latin typeface="Poppins" panose="00000500000000000000" pitchFamily="2" charset="0"/>
              </a:rPr>
              <a:t>https://orcid.org/0000-0003-1172-5456</a:t>
            </a:r>
          </a:p>
          <a:p>
            <a:pPr algn="ctr">
              <a:spcAft>
                <a:spcPts val="1500"/>
              </a:spcAft>
            </a:pPr>
            <a:endParaRPr lang="es-ES" sz="2800" dirty="0">
              <a:solidFill>
                <a:schemeClr val="accent1"/>
              </a:solidFill>
              <a:latin typeface="Poppins" panose="00000500000000000000" pitchFamily="2" charset="0"/>
            </a:endParaRPr>
          </a:p>
          <a:p>
            <a:pPr algn="l">
              <a:spcAft>
                <a:spcPts val="1500"/>
              </a:spcAft>
            </a:pPr>
            <a:endParaRPr lang="es-ES" sz="2000" dirty="0">
              <a:solidFill>
                <a:srgbClr val="181818"/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02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5B010F51-5656-A002-87D9-8FAA8E426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>
            <a:extLst>
              <a:ext uri="{FF2B5EF4-FFF2-40B4-BE49-F238E27FC236}">
                <a16:creationId xmlns:a16="http://schemas.microsoft.com/office/drawing/2014/main" id="{389EBAAA-37FC-A0C3-F831-9923F10F13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Aprendizaje</a:t>
            </a:r>
            <a:r>
              <a:rPr lang="en-US" sz="3200" b="1" dirty="0"/>
              <a:t> No </a:t>
            </a:r>
            <a:r>
              <a:rPr lang="en-US" sz="3200" b="1" dirty="0" err="1"/>
              <a:t>Supervisado</a:t>
            </a:r>
            <a:endParaRPr lang="en-US" sz="32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B4574B-94A2-C80D-9DC0-AF20D42C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" y="935345"/>
            <a:ext cx="9913248" cy="55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0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9D44BF62-7BA6-455D-1758-0D494A6D4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>
            <a:extLst>
              <a:ext uri="{FF2B5EF4-FFF2-40B4-BE49-F238E27FC236}">
                <a16:creationId xmlns:a16="http://schemas.microsoft.com/office/drawing/2014/main" id="{498365D4-F249-AA0A-9888-4B5E9FBE11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92832" y="1482"/>
            <a:ext cx="6216252" cy="659587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>
            <a:extLst>
              <a:ext uri="{FF2B5EF4-FFF2-40B4-BE49-F238E27FC236}">
                <a16:creationId xmlns:a16="http://schemas.microsoft.com/office/drawing/2014/main" id="{94DAFA28-0EAD-924A-6437-59C745B1650A}"/>
              </a:ext>
            </a:extLst>
          </p:cNvPr>
          <p:cNvSpPr/>
          <p:nvPr/>
        </p:nvSpPr>
        <p:spPr>
          <a:xfrm>
            <a:off x="0" y="6565900"/>
            <a:ext cx="12192000" cy="292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>
            <a:extLst>
              <a:ext uri="{FF2B5EF4-FFF2-40B4-BE49-F238E27FC236}">
                <a16:creationId xmlns:a16="http://schemas.microsoft.com/office/drawing/2014/main" id="{2ED64A40-7B70-DAAF-9672-BCFC3692A6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9200" y="406400"/>
            <a:ext cx="3060701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>
            <a:extLst>
              <a:ext uri="{FF2B5EF4-FFF2-40B4-BE49-F238E27FC236}">
                <a16:creationId xmlns:a16="http://schemas.microsoft.com/office/drawing/2014/main" id="{1F987C19-42A1-94AD-A61B-F4D035035996}"/>
              </a:ext>
            </a:extLst>
          </p:cNvPr>
          <p:cNvSpPr txBox="1"/>
          <p:nvPr/>
        </p:nvSpPr>
        <p:spPr>
          <a:xfrm>
            <a:off x="4987212" y="4736093"/>
            <a:ext cx="7047678" cy="1829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MAGÍSTER EN DATA SCIENCE &amp;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DIPLOMADO EN DATA SCIENCE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FACULTAD DE INGENIERÍA Y NEGOCIOS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A06411-1820-3D81-8118-155CD2425A9E}"/>
              </a:ext>
            </a:extLst>
          </p:cNvPr>
          <p:cNvSpPr txBox="1"/>
          <p:nvPr/>
        </p:nvSpPr>
        <p:spPr>
          <a:xfrm>
            <a:off x="4874220" y="2222199"/>
            <a:ext cx="7160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Parte 1: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Métodos de </a:t>
            </a:r>
            <a:r>
              <a:rPr lang="es-CL" sz="3200" b="1" dirty="0">
                <a:solidFill>
                  <a:prstClr val="black"/>
                </a:solidFill>
                <a:latin typeface="Calibri" panose="020F0502020204030204"/>
              </a:rPr>
              <a:t>Agrupamiento</a:t>
            </a:r>
            <a:endParaRPr kumimoji="0" lang="es-CL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733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410475" y="969225"/>
            <a:ext cx="6517500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Conjunto de métodos que consisten en agrupar la información de acuerdo a cierta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cercanía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 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similaridad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 cercanía va dada en función de una 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distancia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para variables continuas, y de 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similaridad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para variables discretas. 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Objetivo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Minimizar distancia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intra-cluster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; maximizar distancia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inter-clústers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 un aprendizaje no supervisado pues no se conoce a priori si ciertos datos reales pertenecen a un grupo.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Aplicaciones: (i) 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pre-procesamiento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datos (remover outliers); (</a:t>
            </a: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ii</a:t>
            </a: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diversas (segmentación, patrones, formas, clasificación, anomalías, etc.)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Clusterización</a:t>
            </a:r>
            <a:r>
              <a:rPr lang="en-US" sz="3200" b="1" dirty="0"/>
              <a:t> o </a:t>
            </a:r>
            <a:r>
              <a:rPr lang="en-US" sz="3200" b="1" dirty="0" err="1"/>
              <a:t>agrupamiento</a:t>
            </a:r>
            <a:endParaRPr lang="en-US" sz="3200" b="1" dirty="0"/>
          </a:p>
        </p:txBody>
      </p:sp>
      <p:pic>
        <p:nvPicPr>
          <p:cNvPr id="2" name="Marcador de contenido 5">
            <a:extLst>
              <a:ext uri="{FF2B5EF4-FFF2-40B4-BE49-F238E27FC236}">
                <a16:creationId xmlns:a16="http://schemas.microsoft.com/office/drawing/2014/main" id="{8E7E027D-0432-FC05-CD01-92E1484F1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2583" y="1535851"/>
            <a:ext cx="5181600" cy="3465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410475" y="969225"/>
            <a:ext cx="5797142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Una distancia es una función 𝑑(𝑥,𝑦) tal que: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 no negativa: 𝑑(𝑥,𝑦)≥0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 simétrica: 𝑑(𝑥,𝑦)=𝑑(𝑦,𝑥)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Ir de un punto a otro no es más largo que pasar por otro punto entre esos dos (desigualdad triangular):</a:t>
            </a:r>
            <a:b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𝑑(𝑥,𝑦) ≤ 𝑑(𝑥,𝑧) + 𝑑(𝑦,𝑧)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Distancia</a:t>
            </a:r>
            <a:endParaRPr lang="en-US" sz="3200" b="1" dirty="0"/>
          </a:p>
        </p:txBody>
      </p:sp>
      <p:pic>
        <p:nvPicPr>
          <p:cNvPr id="3" name="Marcador de contenido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9F6168F-F690-BF9E-DE35-3AA400796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14" y="1984232"/>
            <a:ext cx="5181600" cy="28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8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71942" y="969225"/>
            <a:ext cx="3775446" cy="526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Basados en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partición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fija centroides de los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antemano (otro nombre: basados en centroides).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Basados en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jerarquía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construye una relación jerárquica entre los datos.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Basados en 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densidad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Conecta áreas densas de puntos dentro de un mismo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Otros: distribución, modelos, fractales, teoría difusa, etc. 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Algunos</a:t>
            </a:r>
            <a:r>
              <a:rPr lang="en-US" sz="3200" b="1" dirty="0"/>
              <a:t> </a:t>
            </a:r>
            <a:r>
              <a:rPr lang="en-US" sz="3200" b="1" dirty="0" err="1"/>
              <a:t>tipos</a:t>
            </a:r>
            <a:r>
              <a:rPr lang="en-US" sz="3200" b="1" dirty="0"/>
              <a:t> de </a:t>
            </a:r>
            <a:r>
              <a:rPr lang="en-US" sz="3200" b="1" dirty="0" err="1"/>
              <a:t>clusterización</a:t>
            </a:r>
            <a:endParaRPr lang="en-US" sz="32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ED44E9-7B19-B392-3A07-76C162F5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589" y="828262"/>
            <a:ext cx="8293189" cy="55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410475" y="969225"/>
            <a:ext cx="5095243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 probablemente el método más famoso y más usado de los métodos basados en partición. 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 debe fijar de antemano el número de </a:t>
            </a:r>
            <a:r>
              <a:rPr kumimoji="0" lang="es-E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clusters</a:t>
            </a:r>
            <a:r>
              <a:rPr kumimoji="0" lang="es-E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20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deseados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(centroides/particiones)</a:t>
            </a:r>
          </a:p>
          <a:p>
            <a:pPr marL="457200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 idea es minimizar el cuadrado de la 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distancia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los puntos a los centroides y recalcular centroides, hasta que no hayan cambios en las asignaciones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El </a:t>
            </a:r>
            <a:r>
              <a:rPr lang="en-US" sz="3200" b="1" dirty="0" err="1"/>
              <a:t>método</a:t>
            </a:r>
            <a:r>
              <a:rPr lang="en-US" sz="3200" b="1" dirty="0"/>
              <a:t>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5896832-F79B-1CDB-65EB-132C40427769}"/>
                  </a:ext>
                </a:extLst>
              </p:cNvPr>
              <p:cNvSpPr txBox="1"/>
              <p:nvPr/>
            </p:nvSpPr>
            <p:spPr>
              <a:xfrm>
                <a:off x="7688687" y="1178418"/>
                <a:ext cx="3515933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s-CL" b="1" dirty="0"/>
                  <a:t>Algoritmo: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CL" dirty="0"/>
                  <a:t>Se eligen aleatoriamente los </a:t>
                </a:r>
                <a14:m>
                  <m:oMath xmlns:m="http://schemas.openxmlformats.org/officeDocument/2006/math">
                    <m:r>
                      <a:rPr lang="es-CL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CL" dirty="0"/>
                  <a:t> centroides</a:t>
                </a:r>
                <a:endParaRPr lang="es-CL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CL" dirty="0"/>
                  <a:t>Se asignan los clusters, asignando c/punto al centroide más cercano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CL" dirty="0"/>
                  <a:t>Recalcular centroides minimizando la distancia global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CL" dirty="0"/>
                  <a:t>OBS: Si la distancia es la distancia euclídea, el mínimo está dado por la media (en cada componente) </a:t>
                </a:r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5896832-F79B-1CDB-65EB-132C4042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687" y="1178418"/>
                <a:ext cx="3515933" cy="4247317"/>
              </a:xfrm>
              <a:prstGeom prst="rect">
                <a:avLst/>
              </a:prstGeom>
              <a:blipFill>
                <a:blip r:embed="rId3"/>
                <a:stretch>
                  <a:fillRect l="-1386" t="-71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5885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5900</TotalTime>
  <Words>2728</Words>
  <Application>Microsoft Office PowerPoint</Application>
  <PresentationFormat>Panorámica</PresentationFormat>
  <Paragraphs>238</Paragraphs>
  <Slides>34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CMSS12</vt:lpstr>
      <vt:lpstr>Poppins</vt:lpstr>
      <vt:lpstr>Tema de Office</vt:lpstr>
      <vt:lpstr>1_Tema de Office</vt:lpstr>
      <vt:lpstr>2_Tema de Office</vt:lpstr>
      <vt:lpstr>Presentación de PowerPoint</vt:lpstr>
      <vt:lpstr>Inteligencia Artificial</vt:lpstr>
      <vt:lpstr>Inteligencia Artificial</vt:lpstr>
      <vt:lpstr>Aprendizaje No Supervisado</vt:lpstr>
      <vt:lpstr>Presentación de PowerPoint</vt:lpstr>
      <vt:lpstr>Clusterización o agrupamiento</vt:lpstr>
      <vt:lpstr>Distancia</vt:lpstr>
      <vt:lpstr>Algunos tipos de clusterización</vt:lpstr>
      <vt:lpstr>El método k-means</vt:lpstr>
      <vt:lpstr>Clustering jerárquico</vt:lpstr>
      <vt:lpstr>Clustering jeráquico aglomerativo</vt:lpstr>
      <vt:lpstr>Clustering jeráquico divisivo</vt:lpstr>
      <vt:lpstr>Dendrogramas</vt:lpstr>
      <vt:lpstr>Creación de un dendrograma</vt:lpstr>
      <vt:lpstr>DBSCAN</vt:lpstr>
      <vt:lpstr>Ventajas y desventajas</vt:lpstr>
      <vt:lpstr>El algoritmo DBSCAN</vt:lpstr>
      <vt:lpstr>El algoritmo DBSCAN</vt:lpstr>
      <vt:lpstr>Parámetros del DBSCAN</vt:lpstr>
      <vt:lpstr>Clustering | métricas internas</vt:lpstr>
      <vt:lpstr>Presentación de PowerPoint</vt:lpstr>
      <vt:lpstr>Reducción de la dimensión</vt:lpstr>
      <vt:lpstr>Maldición de la dimensión</vt:lpstr>
      <vt:lpstr>Métodos para reducir dimensiones</vt:lpstr>
      <vt:lpstr>Análisis de Componentes Principales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Razonamiento científico y pensamiento matemático</dc:title>
  <dc:creator>Jorge  Castillo</dc:creator>
  <cp:lastModifiedBy>Javier Esteban Contreras Reyes</cp:lastModifiedBy>
  <cp:revision>34</cp:revision>
  <dcterms:created xsi:type="dcterms:W3CDTF">2023-04-17T05:23:06Z</dcterms:created>
  <dcterms:modified xsi:type="dcterms:W3CDTF">2025-01-18T12:02:27Z</dcterms:modified>
</cp:coreProperties>
</file>